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369" r:id="rId2"/>
    <p:sldId id="2362" r:id="rId3"/>
    <p:sldId id="2370" r:id="rId4"/>
    <p:sldId id="2398" r:id="rId5"/>
    <p:sldId id="2397" r:id="rId6"/>
    <p:sldId id="2400" r:id="rId7"/>
    <p:sldId id="2375" r:id="rId8"/>
    <p:sldId id="2376" r:id="rId9"/>
    <p:sldId id="2377" r:id="rId10"/>
    <p:sldId id="2378" r:id="rId11"/>
    <p:sldId id="2395" r:id="rId12"/>
    <p:sldId id="2372" r:id="rId13"/>
    <p:sldId id="2373" r:id="rId14"/>
    <p:sldId id="2374" r:id="rId15"/>
    <p:sldId id="2389" r:id="rId16"/>
    <p:sldId id="2363" r:id="rId17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00"/>
    <a:srgbClr val="E60000"/>
    <a:srgbClr val="920000"/>
    <a:srgbClr val="800000"/>
    <a:srgbClr val="41916F"/>
    <a:srgbClr val="02A74F"/>
    <a:srgbClr val="56B48C"/>
    <a:srgbClr val="FFD50C"/>
    <a:srgbClr val="E2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 snapToObjects="1">
      <p:cViewPr varScale="1">
        <p:scale>
          <a:sx n="34" d="100"/>
          <a:sy n="34" d="100"/>
        </p:scale>
        <p:origin x="858" y="96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-4722"/>
    </p:cViewPr>
  </p:sorterViewPr>
  <p:notesViewPr>
    <p:cSldViewPr snapToGrid="0" snapToObjects="1" showGuides="1">
      <p:cViewPr varScale="1">
        <p:scale>
          <a:sx n="48" d="100"/>
          <a:sy n="48" d="100"/>
        </p:scale>
        <p:origin x="29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50790DE-3090-447B-8E90-39038F258B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CF5775-3CB3-40CF-BF94-C92242B803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C4E68-E601-4125-9E42-E1BE0F7B232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1C121C-897B-46AD-B713-1F781CD649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5EA030-0656-417A-A819-95A35992B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97DBF-A910-44AD-A1AD-8365BF211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71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23863" y="1241425"/>
            <a:ext cx="5948362" cy="3348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77195"/>
            <a:ext cx="5436567" cy="39068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90557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5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1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00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7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9907290" y="1760999"/>
            <a:ext cx="5963377" cy="6706612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12447855" y="6171188"/>
            <a:ext cx="5963377" cy="6706612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18184037" y="1760999"/>
            <a:ext cx="5963377" cy="6706612"/>
          </a:xfrm>
          <a:custGeom>
            <a:avLst/>
            <a:gdLst>
              <a:gd name="connsiteX0" fmla="*/ 2419818 w 5963377"/>
              <a:gd name="connsiteY0" fmla="*/ 0 h 6706612"/>
              <a:gd name="connsiteX1" fmla="*/ 5963377 w 5963377"/>
              <a:gd name="connsiteY1" fmla="*/ 0 h 6706612"/>
              <a:gd name="connsiteX2" fmla="*/ 3543559 w 5963377"/>
              <a:gd name="connsiteY2" fmla="*/ 6706612 h 6706612"/>
              <a:gd name="connsiteX3" fmla="*/ 0 w 5963377"/>
              <a:gd name="connsiteY3" fmla="*/ 6706612 h 67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377" h="6706612">
                <a:moveTo>
                  <a:pt x="2419818" y="0"/>
                </a:moveTo>
                <a:lnTo>
                  <a:pt x="5963377" y="0"/>
                </a:lnTo>
                <a:lnTo>
                  <a:pt x="3543559" y="6706612"/>
                </a:lnTo>
                <a:lnTo>
                  <a:pt x="0" y="67066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ig Background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2" y="0"/>
            <a:ext cx="13297422" cy="13715999"/>
          </a:xfrm>
          <a:custGeom>
            <a:avLst/>
            <a:gdLst>
              <a:gd name="connsiteX0" fmla="*/ 0 w 19393999"/>
              <a:gd name="connsiteY0" fmla="*/ 0 h 13715999"/>
              <a:gd name="connsiteX1" fmla="*/ 19393999 w 19393999"/>
              <a:gd name="connsiteY1" fmla="*/ 0 h 13715999"/>
              <a:gd name="connsiteX2" fmla="*/ 13782907 w 19393999"/>
              <a:gd name="connsiteY2" fmla="*/ 13715999 h 13715999"/>
              <a:gd name="connsiteX3" fmla="*/ 0 w 19393999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3999" h="13715999">
                <a:moveTo>
                  <a:pt x="0" y="0"/>
                </a:moveTo>
                <a:lnTo>
                  <a:pt x="19393999" y="0"/>
                </a:lnTo>
                <a:lnTo>
                  <a:pt x="13782907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800" b="0" i="0">
                <a:ln>
                  <a:noFill/>
                </a:ln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8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7" r:id="rId2"/>
    <p:sldLayoutId id="2147484039" r:id="rId3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Regular" charset="0"/>
          <a:ea typeface="Open Sans Regular" charset="0"/>
          <a:cs typeface="Open Sans Regular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Montserrat Light" charset="0"/>
          <a:ea typeface="Montserrat Light" charset="0"/>
          <a:cs typeface="Montserrat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Montserrat Light" charset="0"/>
          <a:ea typeface="Montserrat Light" charset="0"/>
          <a:cs typeface="Montserrat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Montserrat Light" charset="0"/>
          <a:ea typeface="Montserrat Light" charset="0"/>
          <a:cs typeface="Montserrat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Montserrat Light" charset="0"/>
          <a:ea typeface="Montserrat Light" charset="0"/>
          <a:cs typeface="Montserrat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Montserrat Light" charset="0"/>
          <a:ea typeface="Montserrat Light" charset="0"/>
          <a:cs typeface="Montserrat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main@frplo.ru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microsoft.com/office/2007/relationships/hdphoto" Target="../media/hdphoto2.wdp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microsoft.com/office/2007/relationships/hdphoto" Target="../media/hdphoto2.wdp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microsoft.com/office/2007/relationships/hdphoto" Target="../media/hdphoto2.wdp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microsoft.com/office/2007/relationships/hdphoto" Target="../media/hdphoto2.wdp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7AD7173-9D8B-4C11-BF05-5BAC0D78A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18" y="899043"/>
            <a:ext cx="10502259" cy="28881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4FA18E-C99C-46A2-9D43-22D7CBCF38B7}"/>
              </a:ext>
            </a:extLst>
          </p:cNvPr>
          <p:cNvSpPr txBox="1"/>
          <p:nvPr/>
        </p:nvSpPr>
        <p:spPr>
          <a:xfrm>
            <a:off x="12188825" y="6858000"/>
            <a:ext cx="10753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spc="3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CEBAA99-4C88-413A-A3D8-399CD46CA422}"/>
              </a:ext>
            </a:extLst>
          </p:cNvPr>
          <p:cNvSpPr/>
          <p:nvPr/>
        </p:nvSpPr>
        <p:spPr>
          <a:xfrm>
            <a:off x="1435737" y="4613000"/>
            <a:ext cx="128801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spc="3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Механизмы поддержки для субъектов деятельности в сфере промышленности Липецкой области 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7B9ED972-B177-4D4A-A792-370038E59B89}"/>
              </a:ext>
            </a:extLst>
          </p:cNvPr>
          <p:cNvCxnSpPr>
            <a:cxnSpLocks/>
          </p:cNvCxnSpPr>
          <p:nvPr/>
        </p:nvCxnSpPr>
        <p:spPr>
          <a:xfrm>
            <a:off x="742867" y="9310182"/>
            <a:ext cx="15852780" cy="0"/>
          </a:xfrm>
          <a:prstGeom prst="line">
            <a:avLst/>
          </a:prstGeom>
          <a:ln w="76200">
            <a:solidFill>
              <a:srgbClr val="C11717"/>
            </a:solidFill>
            <a:headEnd type="oval"/>
          </a:ln>
          <a:effectLst>
            <a:reflection stA="45000" endPos="36000" dist="50800" dir="5400000" sy="-100000" algn="bl" rotWithShape="0"/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5B75A239-B4E1-46C7-8C47-DE2F73E0F2B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81" y="10201162"/>
            <a:ext cx="3249850" cy="113783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BC152BD-DD2C-4A6E-94F8-7AE2D0DC2C6D}"/>
              </a:ext>
            </a:extLst>
          </p:cNvPr>
          <p:cNvSpPr txBox="1"/>
          <p:nvPr/>
        </p:nvSpPr>
        <p:spPr>
          <a:xfrm>
            <a:off x="5107669" y="10287051"/>
            <a:ext cx="3249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-150" dirty="0">
                <a:solidFill>
                  <a:srgbClr val="000000"/>
                </a:solidFill>
                <a:latin typeface="Century Gothic" panose="020B0502020202020204" pitchFamily="34" charset="0"/>
              </a:rPr>
              <a:t>Фонд Развития </a:t>
            </a:r>
          </a:p>
          <a:p>
            <a:r>
              <a:rPr lang="ru-RU" sz="2800" b="1" spc="-150" dirty="0">
                <a:solidFill>
                  <a:srgbClr val="000000"/>
                </a:solidFill>
                <a:latin typeface="Century Gothic" panose="020B0502020202020204" pitchFamily="34" charset="0"/>
              </a:rPr>
              <a:t>Промышленности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CBD55BF-BEB3-4C4A-A92E-4FD1AD5F997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386" y="9795040"/>
            <a:ext cx="1718051" cy="1718051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9C1DE5B-3D6B-4957-8EB2-DA2308BA83F6}"/>
              </a:ext>
            </a:extLst>
          </p:cNvPr>
          <p:cNvSpPr/>
          <p:nvPr/>
        </p:nvSpPr>
        <p:spPr>
          <a:xfrm>
            <a:off x="10651790" y="10287052"/>
            <a:ext cx="47794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Администрация</a:t>
            </a:r>
          </a:p>
          <a:p>
            <a:r>
              <a:rPr lang="ru-RU" sz="2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Липецкой Области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61851DB3-2FDA-4364-A7C4-0F09072EA8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60" y="11815685"/>
            <a:ext cx="1475071" cy="136842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BA933776-A6B7-40EF-B3F7-50D8562588F8}"/>
              </a:ext>
            </a:extLst>
          </p:cNvPr>
          <p:cNvSpPr txBox="1"/>
          <p:nvPr/>
        </p:nvSpPr>
        <p:spPr>
          <a:xfrm>
            <a:off x="7781131" y="11923333"/>
            <a:ext cx="37654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99594F"/>
                </a:solidFill>
              </a:rPr>
              <a:t>МИНПРОМТОРГ</a:t>
            </a:r>
          </a:p>
          <a:p>
            <a:r>
              <a:rPr lang="ru-RU" sz="4000" b="1" dirty="0">
                <a:solidFill>
                  <a:srgbClr val="99594F"/>
                </a:solidFill>
              </a:rPr>
              <a:t>РОССИИ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F98CF2-360C-409E-A52D-C650E298BF11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9" r="22759"/>
          <a:stretch>
            <a:fillRect/>
          </a:stretch>
        </p:blipFill>
        <p:spPr>
          <a:xfrm rot="10800000" flipV="1">
            <a:off x="13215477" y="-1"/>
            <a:ext cx="11162171" cy="13715999"/>
          </a:xfrm>
        </p:spPr>
      </p:pic>
    </p:spTree>
    <p:extLst>
      <p:ext uri="{BB962C8B-B14F-4D97-AF65-F5344CB8AC3E}">
        <p14:creationId xmlns:p14="http://schemas.microsoft.com/office/powerpoint/2010/main" val="20716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499617" y="479674"/>
            <a:ext cx="22506176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Займы федерального Фонда</a:t>
            </a:r>
            <a:endParaRPr lang="ru-RU" sz="60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114928" y="2458356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853248" y="2602019"/>
            <a:ext cx="9955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ЦИФРОВИЗАЦИЯ ПРОМЫШЛЕННОСТИ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07" y="3674620"/>
            <a:ext cx="890610" cy="89061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2729544" y="3627896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20-500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2711275" y="4811615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9" y="4872499"/>
            <a:ext cx="979306" cy="891491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853248" y="3263738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7995839" y="7881201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2609391" y="10667827"/>
            <a:ext cx="8901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с софтом РФ или системным интегратором РФ;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в остальных случаях</a:t>
            </a:r>
            <a:endParaRPr lang="ru-RU" sz="3200" b="1" dirty="0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18" y="10949763"/>
            <a:ext cx="975391" cy="975392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2785519" y="5950814"/>
            <a:ext cx="86953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2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             проекта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9" y="6128147"/>
            <a:ext cx="979306" cy="97930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2609391" y="7565253"/>
            <a:ext cx="88649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25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07" y="7375670"/>
            <a:ext cx="975392" cy="9753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73371-97F7-4E61-9385-6A0C316727B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39" r="61039"/>
          <a:stretch/>
        </p:blipFill>
        <p:spPr>
          <a:xfrm>
            <a:off x="-1744986" y="341595"/>
            <a:ext cx="5897892" cy="1752604"/>
          </a:xfrm>
          <a:prstGeom prst="rect">
            <a:avLst/>
          </a:prstGeom>
        </p:spPr>
      </p:pic>
      <p:sp>
        <p:nvSpPr>
          <p:cNvPr id="26" name="Прямоугольник: скругленные противолежащие углы 25">
            <a:extLst>
              <a:ext uri="{FF2B5EF4-FFF2-40B4-BE49-F238E27FC236}">
                <a16:creationId xmlns:a16="http://schemas.microsoft.com/office/drawing/2014/main" id="{3D97AA7B-BEB4-457C-9048-596D9619C748}"/>
              </a:ext>
            </a:extLst>
          </p:cNvPr>
          <p:cNvSpPr/>
          <p:nvPr/>
        </p:nvSpPr>
        <p:spPr>
          <a:xfrm>
            <a:off x="12359886" y="2467663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B94E39-9CE0-4745-B42D-615704975ED7}"/>
              </a:ext>
            </a:extLst>
          </p:cNvPr>
          <p:cNvSpPr/>
          <p:nvPr/>
        </p:nvSpPr>
        <p:spPr>
          <a:xfrm>
            <a:off x="2579309" y="8882602"/>
            <a:ext cx="8901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РОСТ ВЫРАБОТКИ НА ОДНОГО СОТРУДНИКА: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ежегодно, начиная со 2 года после получения займа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653E29-6572-4259-BD41-2D1ECEC3293D}"/>
              </a:ext>
            </a:extLst>
          </p:cNvPr>
          <p:cNvSpPr txBox="1"/>
          <p:nvPr/>
        </p:nvSpPr>
        <p:spPr>
          <a:xfrm>
            <a:off x="12595652" y="2557718"/>
            <a:ext cx="10604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ПОВЫШЕНИЕ ПРОИЗВОДИТЕЛЬНОСТИ ТРУДА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B23ACA4E-1F57-46BB-AF56-A0FD2BA40D7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8010" y="4109297"/>
            <a:ext cx="890610" cy="89061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D88062D-72AF-48A1-B135-95B3BBB1FADB}"/>
              </a:ext>
            </a:extLst>
          </p:cNvPr>
          <p:cNvSpPr txBox="1"/>
          <p:nvPr/>
        </p:nvSpPr>
        <p:spPr>
          <a:xfrm>
            <a:off x="13983260" y="4260656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50-300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65255FE-EAAA-4683-BD58-19513C53C575}"/>
              </a:ext>
            </a:extLst>
          </p:cNvPr>
          <p:cNvSpPr/>
          <p:nvPr/>
        </p:nvSpPr>
        <p:spPr>
          <a:xfrm>
            <a:off x="14093833" y="5218174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2A22932-01C5-4B58-A90B-DD722B03C0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1634" y="5139639"/>
            <a:ext cx="979306" cy="891491"/>
          </a:xfrm>
          <a:prstGeom prst="rect">
            <a:avLst/>
          </a:prstGeom>
        </p:spPr>
      </p:pic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7837279-D99F-4431-BD68-1B727BC017F6}"/>
              </a:ext>
            </a:extLst>
          </p:cNvPr>
          <p:cNvCxnSpPr>
            <a:cxnSpLocks/>
          </p:cNvCxnSpPr>
          <p:nvPr/>
        </p:nvCxnSpPr>
        <p:spPr>
          <a:xfrm flipH="1">
            <a:off x="13115969" y="3847554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2E5A893-B95C-4753-9242-5715A2BD8055}"/>
              </a:ext>
            </a:extLst>
          </p:cNvPr>
          <p:cNvSpPr txBox="1"/>
          <p:nvPr/>
        </p:nvSpPr>
        <p:spPr>
          <a:xfrm>
            <a:off x="19249555" y="7633658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36EDED7-4EF5-454A-852A-FB103F841581}"/>
              </a:ext>
            </a:extLst>
          </p:cNvPr>
          <p:cNvSpPr/>
          <p:nvPr/>
        </p:nvSpPr>
        <p:spPr>
          <a:xfrm>
            <a:off x="13924019" y="11517887"/>
            <a:ext cx="8901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годовых</a:t>
            </a:r>
            <a:endParaRPr lang="ru-RU" sz="3200" b="1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F48046C-0AF9-49A7-929F-09906BC677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3934" y="11304792"/>
            <a:ext cx="975391" cy="975392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DF7A2998-0ED9-470D-ABC3-BA5205071CD4}"/>
              </a:ext>
            </a:extLst>
          </p:cNvPr>
          <p:cNvSpPr/>
          <p:nvPr/>
        </p:nvSpPr>
        <p:spPr>
          <a:xfrm>
            <a:off x="13975413" y="6133669"/>
            <a:ext cx="910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  </a:t>
            </a:r>
          </a:p>
          <a:p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             проекта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5751FB8E-A686-4F1E-94EE-90A01BDFBBB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895" y="6269802"/>
            <a:ext cx="979306" cy="979306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E4652AAA-7443-454D-8A14-B5D983B68DC0}"/>
              </a:ext>
            </a:extLst>
          </p:cNvPr>
          <p:cNvSpPr/>
          <p:nvPr/>
        </p:nvSpPr>
        <p:spPr>
          <a:xfrm>
            <a:off x="13924019" y="7417387"/>
            <a:ext cx="9040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62,5 млн руб.</a:t>
            </a:r>
          </a:p>
        </p:txBody>
      </p:sp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824EA894-A5B9-4548-BDD6-7D61BB35D4F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920" y="7319873"/>
            <a:ext cx="975392" cy="975392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2A1A30E-F6F6-4550-973D-7C0EC263EE64}"/>
              </a:ext>
            </a:extLst>
          </p:cNvPr>
          <p:cNvSpPr/>
          <p:nvPr/>
        </p:nvSpPr>
        <p:spPr>
          <a:xfrm>
            <a:off x="13941084" y="8354350"/>
            <a:ext cx="89015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ЦЕЛЕВОЙ ПОКАЗАТЕЛЬ ПРИРОСТА ПРОИЗВОДИТЕЛЬНОСТИ ТРУДА: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должен соответствовать целевым показателям, установленным для предприятия Соглашением об участии в Нацпроекте для соответствующего года</a:t>
            </a:r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4155A82D-75A3-42F6-B6F1-D934708EF8B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497" y="8501765"/>
            <a:ext cx="975392" cy="97539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E57696-BACB-4F1A-A30F-65001C45077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18" y="8962023"/>
            <a:ext cx="979307" cy="97930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177FE4-4511-44EB-8105-B12178255787}"/>
              </a:ext>
            </a:extLst>
          </p:cNvPr>
          <p:cNvSpPr/>
          <p:nvPr/>
        </p:nvSpPr>
        <p:spPr>
          <a:xfrm>
            <a:off x="12437785" y="12316769"/>
            <a:ext cx="1092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сертификат АНО «Федеральный центр компетенций в сфере производительности труда»</a:t>
            </a:r>
          </a:p>
        </p:txBody>
      </p:sp>
    </p:spTree>
    <p:extLst>
      <p:ext uri="{BB962C8B-B14F-4D97-AF65-F5344CB8AC3E}">
        <p14:creationId xmlns:p14="http://schemas.microsoft.com/office/powerpoint/2010/main" val="24156852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499617" y="479674"/>
            <a:ext cx="22506176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Займы федерального Фонда</a:t>
            </a:r>
            <a:endParaRPr lang="ru-RU" sz="60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114928" y="2458356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853248" y="3263738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73371-97F7-4E61-9385-6A0C316727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39" r="61039"/>
          <a:stretch/>
        </p:blipFill>
        <p:spPr>
          <a:xfrm>
            <a:off x="-1744986" y="341595"/>
            <a:ext cx="5897892" cy="1752604"/>
          </a:xfrm>
          <a:prstGeom prst="rect">
            <a:avLst/>
          </a:prstGeom>
        </p:spPr>
      </p:pic>
      <p:sp>
        <p:nvSpPr>
          <p:cNvPr id="26" name="Прямоугольник: скругленные противолежащие углы 25">
            <a:extLst>
              <a:ext uri="{FF2B5EF4-FFF2-40B4-BE49-F238E27FC236}">
                <a16:creationId xmlns:a16="http://schemas.microsoft.com/office/drawing/2014/main" id="{3D97AA7B-BEB4-457C-9048-596D9619C748}"/>
              </a:ext>
            </a:extLst>
          </p:cNvPr>
          <p:cNvSpPr/>
          <p:nvPr/>
        </p:nvSpPr>
        <p:spPr>
          <a:xfrm>
            <a:off x="12359886" y="2467663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653E29-6572-4259-BD41-2D1ECEC3293D}"/>
              </a:ext>
            </a:extLst>
          </p:cNvPr>
          <p:cNvSpPr txBox="1"/>
          <p:nvPr/>
        </p:nvSpPr>
        <p:spPr>
          <a:xfrm>
            <a:off x="12753517" y="2524990"/>
            <a:ext cx="1060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ПРОТИВОДЕЙСТВИЕ ЭПИДЕМИЧЕСКИМ ЗАБОЛЕВАНИЯМ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B23ACA4E-1F57-46BB-AF56-A0FD2BA40D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8010" y="4109297"/>
            <a:ext cx="890610" cy="89061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D88062D-72AF-48A1-B135-95B3BBB1FADB}"/>
              </a:ext>
            </a:extLst>
          </p:cNvPr>
          <p:cNvSpPr txBox="1"/>
          <p:nvPr/>
        </p:nvSpPr>
        <p:spPr>
          <a:xfrm>
            <a:off x="13983260" y="4260656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50-500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65255FE-EAAA-4683-BD58-19513C53C575}"/>
              </a:ext>
            </a:extLst>
          </p:cNvPr>
          <p:cNvSpPr/>
          <p:nvPr/>
        </p:nvSpPr>
        <p:spPr>
          <a:xfrm>
            <a:off x="14054346" y="5283136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2 лет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2A22932-01C5-4B58-A90B-DD722B03C02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1634" y="5139639"/>
            <a:ext cx="979306" cy="891491"/>
          </a:xfrm>
          <a:prstGeom prst="rect">
            <a:avLst/>
          </a:prstGeom>
        </p:spPr>
      </p:pic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7837279-D99F-4431-BD68-1B727BC017F6}"/>
              </a:ext>
            </a:extLst>
          </p:cNvPr>
          <p:cNvCxnSpPr>
            <a:cxnSpLocks/>
          </p:cNvCxnSpPr>
          <p:nvPr/>
        </p:nvCxnSpPr>
        <p:spPr>
          <a:xfrm flipH="1">
            <a:off x="13115969" y="3847554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2E5A893-B95C-4753-9242-5715A2BD8055}"/>
              </a:ext>
            </a:extLst>
          </p:cNvPr>
          <p:cNvSpPr txBox="1"/>
          <p:nvPr/>
        </p:nvSpPr>
        <p:spPr>
          <a:xfrm>
            <a:off x="19249555" y="7633658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36EDED7-4EF5-454A-852A-FB103F841581}"/>
              </a:ext>
            </a:extLst>
          </p:cNvPr>
          <p:cNvSpPr/>
          <p:nvPr/>
        </p:nvSpPr>
        <p:spPr>
          <a:xfrm>
            <a:off x="13955634" y="12235427"/>
            <a:ext cx="8901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годовых</a:t>
            </a:r>
            <a:endParaRPr lang="ru-RU" sz="3200" b="1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F48046C-0AF9-49A7-929F-09906BC677F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5549" y="12022332"/>
            <a:ext cx="975391" cy="975392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DF7A2998-0ED9-470D-ABC3-BA5205071CD4}"/>
              </a:ext>
            </a:extLst>
          </p:cNvPr>
          <p:cNvSpPr/>
          <p:nvPr/>
        </p:nvSpPr>
        <p:spPr>
          <a:xfrm>
            <a:off x="14054346" y="6364131"/>
            <a:ext cx="910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не требуется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5751FB8E-A686-4F1E-94EE-90A01BDFBBB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895" y="6269802"/>
            <a:ext cx="979306" cy="979306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E4652AAA-7443-454D-8A14-B5D983B68DC0}"/>
              </a:ext>
            </a:extLst>
          </p:cNvPr>
          <p:cNvSpPr/>
          <p:nvPr/>
        </p:nvSpPr>
        <p:spPr>
          <a:xfrm>
            <a:off x="13924019" y="7417387"/>
            <a:ext cx="9040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50 млн руб.</a:t>
            </a:r>
          </a:p>
        </p:txBody>
      </p:sp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824EA894-A5B9-4548-BDD6-7D61BB35D4F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920" y="7319873"/>
            <a:ext cx="975392" cy="975392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2A1A30E-F6F6-4550-973D-7C0EC263EE64}"/>
              </a:ext>
            </a:extLst>
          </p:cNvPr>
          <p:cNvSpPr/>
          <p:nvPr/>
        </p:nvSpPr>
        <p:spPr>
          <a:xfrm>
            <a:off x="13941084" y="8354350"/>
            <a:ext cx="890156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ЦЕЛЕВОЙ НАЗНАЧЕНИЕ ЗАЙМА:</a:t>
            </a:r>
            <a:endParaRPr lang="ru-RU" sz="3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Пополнение оборотных средств для закупки сырья, материалов и комплектующих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Приобретение критически важной готовой продукции за рубежом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Приобретение оборудования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4155A82D-75A3-42F6-B6F1-D934708EF8B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497" y="8501765"/>
            <a:ext cx="975392" cy="9753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4B1625-E361-45CC-BF1E-9AD45C62D8F6}"/>
              </a:ext>
            </a:extLst>
          </p:cNvPr>
          <p:cNvSpPr txBox="1"/>
          <p:nvPr/>
        </p:nvSpPr>
        <p:spPr>
          <a:xfrm>
            <a:off x="1555816" y="2611955"/>
            <a:ext cx="9955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ПРИОРИТЕТНЫЕ ПРОЕКТЫ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C7E963-9E0E-4603-A7D0-8CD2FD4F3B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349" y="4218113"/>
            <a:ext cx="890610" cy="8906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23C3AA-C9B5-4BA4-BAD0-A404BEFEBFCC}"/>
              </a:ext>
            </a:extLst>
          </p:cNvPr>
          <p:cNvSpPr txBox="1"/>
          <p:nvPr/>
        </p:nvSpPr>
        <p:spPr>
          <a:xfrm>
            <a:off x="2647686" y="4171389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500-2000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28D2EB-5177-4D9D-AEE2-91C40A45DEFB}"/>
              </a:ext>
            </a:extLst>
          </p:cNvPr>
          <p:cNvSpPr/>
          <p:nvPr/>
        </p:nvSpPr>
        <p:spPr>
          <a:xfrm>
            <a:off x="2629417" y="5355108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7 лет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BEC1F79-2FC8-4681-8404-6185695D71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001" y="5415992"/>
            <a:ext cx="979306" cy="8914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954CBD4-1617-4186-9ACB-3B09066251E2}"/>
              </a:ext>
            </a:extLst>
          </p:cNvPr>
          <p:cNvSpPr txBox="1"/>
          <p:nvPr/>
        </p:nvSpPr>
        <p:spPr>
          <a:xfrm>
            <a:off x="7913981" y="8424694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7ED6AED-A677-4543-A870-7C8B84AC76FB}"/>
              </a:ext>
            </a:extLst>
          </p:cNvPr>
          <p:cNvSpPr/>
          <p:nvPr/>
        </p:nvSpPr>
        <p:spPr>
          <a:xfrm>
            <a:off x="2629417" y="9475183"/>
            <a:ext cx="89015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базовая ставка при банковской гарантии;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базовая ставка при другом обеспечении</a:t>
            </a:r>
            <a:endParaRPr lang="ru-RU" sz="3200" b="1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C3E666C-2607-42C6-87C7-48ED1B01CF4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944" y="9757119"/>
            <a:ext cx="975391" cy="975392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20691A4-831C-469F-8892-997540A75138}"/>
              </a:ext>
            </a:extLst>
          </p:cNvPr>
          <p:cNvSpPr/>
          <p:nvPr/>
        </p:nvSpPr>
        <p:spPr>
          <a:xfrm>
            <a:off x="2703661" y="6494307"/>
            <a:ext cx="86953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2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             проекта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1969EB1-9DF6-4138-82D2-9277B6BD898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001" y="6671640"/>
            <a:ext cx="979306" cy="979306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C212488-7D88-498A-B0F2-C790627B1F40}"/>
              </a:ext>
            </a:extLst>
          </p:cNvPr>
          <p:cNvSpPr/>
          <p:nvPr/>
        </p:nvSpPr>
        <p:spPr>
          <a:xfrm>
            <a:off x="2470627" y="8108746"/>
            <a:ext cx="8978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625 млн руб.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B25020C6-25FA-469B-AA9A-B4376A69CBC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349" y="7919163"/>
            <a:ext cx="975392" cy="9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853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67200" y="271462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280160" y="680638"/>
            <a:ext cx="23804873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        Региональная программа «Оборотный капитал»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621473" y="2929392"/>
            <a:ext cx="10537391" cy="4468327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0AE8D0E6-E841-41E4-BC70-C9BDF9E83BE1}"/>
              </a:ext>
            </a:extLst>
          </p:cNvPr>
          <p:cNvSpPr/>
          <p:nvPr/>
        </p:nvSpPr>
        <p:spPr>
          <a:xfrm>
            <a:off x="12405879" y="2923065"/>
            <a:ext cx="10537391" cy="4468326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866007" y="3011501"/>
            <a:ext cx="1000760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     Область применения:</a:t>
            </a:r>
          </a:p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 предназначена для проектов, направленных на: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Импортозамещение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Внедрение НДТ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Экспорт </a:t>
            </a:r>
          </a:p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Возможность направлять денежные средства на пополнение оборотных активов</a:t>
            </a:r>
          </a:p>
          <a:p>
            <a:pPr algn="just"/>
            <a:endParaRPr lang="ru-RU" sz="3200" b="1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407E4-A2F5-4A6F-8038-73A424B831B3}"/>
              </a:ext>
            </a:extLst>
          </p:cNvPr>
          <p:cNvSpPr/>
          <p:nvPr/>
        </p:nvSpPr>
        <p:spPr>
          <a:xfrm>
            <a:off x="12722746" y="3011501"/>
            <a:ext cx="100334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Основные условия:</a:t>
            </a:r>
          </a:p>
          <a:p>
            <a:pPr algn="ctr"/>
            <a:r>
              <a:rPr lang="ru-RU" sz="3200" b="1" dirty="0"/>
              <a:t>  </a:t>
            </a:r>
          </a:p>
          <a:p>
            <a:pPr algn="ctr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745" y="4507940"/>
            <a:ext cx="1298575" cy="1298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14162121" y="4562977"/>
            <a:ext cx="35381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</a:t>
            </a:r>
          </a:p>
          <a:p>
            <a:pPr algn="just"/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-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10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19225305" y="4618618"/>
            <a:ext cx="340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3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6847" y="4507940"/>
            <a:ext cx="1378202" cy="1254618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203960" y="7908797"/>
            <a:ext cx="23097490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0F1B0B2-E90E-4ACE-AB0D-C954F3BDAB48}"/>
              </a:ext>
            </a:extLst>
          </p:cNvPr>
          <p:cNvCxnSpPr>
            <a:cxnSpLocks/>
          </p:cNvCxnSpPr>
          <p:nvPr/>
        </p:nvCxnSpPr>
        <p:spPr>
          <a:xfrm>
            <a:off x="0" y="9068052"/>
            <a:ext cx="22655689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8056594" y="8144148"/>
            <a:ext cx="749756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Дополнительные условия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2351574" y="10047943"/>
            <a:ext cx="5287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при банковской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" y="10275801"/>
            <a:ext cx="1298574" cy="1298575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9906116" y="10047911"/>
            <a:ext cx="59911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5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проекта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40" y="10275801"/>
            <a:ext cx="1298576" cy="129857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17328226" y="10210123"/>
            <a:ext cx="63482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</a:t>
            </a:r>
          </a:p>
          <a:p>
            <a:pPr algn="just"/>
            <a:r>
              <a:rPr lang="ru-RU" b="1" spc="3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10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650" y="10232801"/>
            <a:ext cx="1298576" cy="1298576"/>
          </a:xfrm>
          <a:prstGeom prst="rect">
            <a:avLst/>
          </a:prstGeom>
        </p:spPr>
      </p:pic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7134C61-97D4-4C48-9EC6-D5D81AE142FF}"/>
              </a:ext>
            </a:extLst>
          </p:cNvPr>
          <p:cNvSpPr/>
          <p:nvPr/>
        </p:nvSpPr>
        <p:spPr>
          <a:xfrm>
            <a:off x="1866007" y="6104198"/>
            <a:ext cx="10007602" cy="957473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C50DF1-6117-4FE1-A0F0-ED0002EC4562}"/>
              </a:ext>
            </a:extLst>
          </p:cNvPr>
          <p:cNvSpPr txBox="1"/>
          <p:nvPr/>
        </p:nvSpPr>
        <p:spPr>
          <a:xfrm>
            <a:off x="11843649" y="5672020"/>
            <a:ext cx="36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31849-E28E-4A66-92A3-28198780961A}"/>
              </a:ext>
            </a:extLst>
          </p:cNvPr>
          <p:cNvSpPr txBox="1"/>
          <p:nvPr/>
        </p:nvSpPr>
        <p:spPr>
          <a:xfrm>
            <a:off x="4974115" y="11155906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гарантии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9258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67200" y="271462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2905192" y="-2590"/>
            <a:ext cx="21472458" cy="1938992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Региональная программа</a:t>
            </a:r>
          </a:p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«Проекты инфраструктуры»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483064" y="2735639"/>
            <a:ext cx="10537391" cy="4468327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0AE8D0E6-E841-41E4-BC70-C9BDF9E83BE1}"/>
              </a:ext>
            </a:extLst>
          </p:cNvPr>
          <p:cNvSpPr/>
          <p:nvPr/>
        </p:nvSpPr>
        <p:spPr>
          <a:xfrm>
            <a:off x="12413089" y="2761381"/>
            <a:ext cx="10537391" cy="4468326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643156" y="2761382"/>
            <a:ext cx="101472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Область применения:</a:t>
            </a:r>
          </a:p>
          <a:p>
            <a:pPr algn="just"/>
            <a:r>
              <a:rPr lang="ru-RU" sz="3200" b="1" spc="-1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 предназначена для проектов управляющих компаний, обеспечивающих работу индустриальных парков и промышленных технопарков на территории Липецкой области. </a:t>
            </a:r>
          </a:p>
          <a:p>
            <a:pPr algn="just"/>
            <a:endParaRPr lang="ru-RU" sz="3200" b="1" spc="-100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407E4-A2F5-4A6F-8038-73A424B831B3}"/>
              </a:ext>
            </a:extLst>
          </p:cNvPr>
          <p:cNvSpPr/>
          <p:nvPr/>
        </p:nvSpPr>
        <p:spPr>
          <a:xfrm>
            <a:off x="12729955" y="2849817"/>
            <a:ext cx="1016463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Основные условия:</a:t>
            </a:r>
          </a:p>
          <a:p>
            <a:pPr algn="ctr"/>
            <a:r>
              <a:rPr lang="ru-RU" sz="3200" b="1" dirty="0"/>
              <a:t> </a:t>
            </a:r>
          </a:p>
          <a:p>
            <a:pPr algn="ctr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9955" y="4346256"/>
            <a:ext cx="1298575" cy="1298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14169331" y="4401293"/>
            <a:ext cx="35381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3-20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19232515" y="4456934"/>
            <a:ext cx="340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3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4057" y="4346256"/>
            <a:ext cx="1378202" cy="1254618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203960" y="7908797"/>
            <a:ext cx="23097490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0F1B0B2-E90E-4ACE-AB0D-C954F3BDAB48}"/>
              </a:ext>
            </a:extLst>
          </p:cNvPr>
          <p:cNvCxnSpPr>
            <a:cxnSpLocks/>
          </p:cNvCxnSpPr>
          <p:nvPr/>
        </p:nvCxnSpPr>
        <p:spPr>
          <a:xfrm>
            <a:off x="0" y="9068052"/>
            <a:ext cx="22655689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8056594" y="8144148"/>
            <a:ext cx="749756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Дополнительные условия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2351574" y="10047943"/>
            <a:ext cx="5287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при банковской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" y="10275801"/>
            <a:ext cx="1298574" cy="1298575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9906116" y="10047911"/>
            <a:ext cx="59911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проекта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40" y="10275801"/>
            <a:ext cx="1298576" cy="129857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17328226" y="10210123"/>
            <a:ext cx="63482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6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650" y="10232801"/>
            <a:ext cx="1298576" cy="12985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931849-E28E-4A66-92A3-28198780961A}"/>
              </a:ext>
            </a:extLst>
          </p:cNvPr>
          <p:cNvSpPr txBox="1"/>
          <p:nvPr/>
        </p:nvSpPr>
        <p:spPr>
          <a:xfrm>
            <a:off x="4974115" y="11155906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гарантии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EC8F9E6-98E0-4B00-A09A-4E4DF154C8FB}"/>
              </a:ext>
            </a:extLst>
          </p:cNvPr>
          <p:cNvSpPr/>
          <p:nvPr/>
        </p:nvSpPr>
        <p:spPr>
          <a:xfrm>
            <a:off x="1643157" y="5731224"/>
            <a:ext cx="101141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Возможность направлять денежные средства на пополнение оборотных активов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C5341DBA-FDCA-486D-AF55-F26F2E5B2421}"/>
              </a:ext>
            </a:extLst>
          </p:cNvPr>
          <p:cNvSpPr/>
          <p:nvPr/>
        </p:nvSpPr>
        <p:spPr>
          <a:xfrm>
            <a:off x="1610049" y="5808083"/>
            <a:ext cx="10114131" cy="957473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2F17E5-7ACB-46DD-93B5-B4996B4A93A1}"/>
              </a:ext>
            </a:extLst>
          </p:cNvPr>
          <p:cNvSpPr txBox="1"/>
          <p:nvPr/>
        </p:nvSpPr>
        <p:spPr>
          <a:xfrm>
            <a:off x="11619057" y="5303923"/>
            <a:ext cx="36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96788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67200" y="271462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2351574" y="-38608"/>
            <a:ext cx="22506176" cy="1938992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Региональная программа</a:t>
            </a:r>
          </a:p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«Повышение производительности труда»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651433" y="2966186"/>
            <a:ext cx="10537391" cy="4132279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0AE8D0E6-E841-41E4-BC70-C9BDF9E83BE1}"/>
              </a:ext>
            </a:extLst>
          </p:cNvPr>
          <p:cNvSpPr/>
          <p:nvPr/>
        </p:nvSpPr>
        <p:spPr>
          <a:xfrm>
            <a:off x="12435839" y="2959859"/>
            <a:ext cx="10537391" cy="4132279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895967" y="3048295"/>
            <a:ext cx="1000760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Область применения:</a:t>
            </a:r>
          </a:p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 предназначена для проектов, направленных на: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внедрение передовых технологических решений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модернизацию основных фондов</a:t>
            </a:r>
          </a:p>
          <a:p>
            <a:pPr algn="just"/>
            <a:endParaRPr lang="ru-RU" sz="3200" b="1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407E4-A2F5-4A6F-8038-73A424B831B3}"/>
              </a:ext>
            </a:extLst>
          </p:cNvPr>
          <p:cNvSpPr/>
          <p:nvPr/>
        </p:nvSpPr>
        <p:spPr>
          <a:xfrm>
            <a:off x="12752705" y="3048295"/>
            <a:ext cx="1022052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Основные условия:</a:t>
            </a:r>
          </a:p>
          <a:p>
            <a:pPr algn="ctr"/>
            <a:r>
              <a:rPr lang="ru-RU" sz="3200" b="1" dirty="0"/>
              <a:t>  </a:t>
            </a:r>
          </a:p>
          <a:p>
            <a:pPr algn="ctr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705" y="4544734"/>
            <a:ext cx="1298575" cy="1298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14192081" y="4599771"/>
            <a:ext cx="35381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5-50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19255265" y="4655412"/>
            <a:ext cx="340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807" y="4544734"/>
            <a:ext cx="1378202" cy="1254618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203960" y="7908797"/>
            <a:ext cx="23097490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0F1B0B2-E90E-4ACE-AB0D-C954F3BDAB48}"/>
              </a:ext>
            </a:extLst>
          </p:cNvPr>
          <p:cNvCxnSpPr>
            <a:cxnSpLocks/>
          </p:cNvCxnSpPr>
          <p:nvPr/>
        </p:nvCxnSpPr>
        <p:spPr>
          <a:xfrm>
            <a:off x="0" y="9068052"/>
            <a:ext cx="22655689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8056594" y="8144148"/>
            <a:ext cx="749756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Дополнительные условия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2351574" y="10047943"/>
            <a:ext cx="5287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при банковской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" y="10275801"/>
            <a:ext cx="1298574" cy="1298575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9906116" y="10047911"/>
            <a:ext cx="59911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проекта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40" y="10275801"/>
            <a:ext cx="1298576" cy="129857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17328226" y="10210123"/>
            <a:ext cx="63482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</a:t>
            </a:r>
          </a:p>
          <a:p>
            <a:pPr algn="just"/>
            <a:r>
              <a:rPr lang="ru-RU" b="1" spc="3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6,25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650" y="10232801"/>
            <a:ext cx="1298576" cy="12985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931849-E28E-4A66-92A3-28198780961A}"/>
              </a:ext>
            </a:extLst>
          </p:cNvPr>
          <p:cNvSpPr txBox="1"/>
          <p:nvPr/>
        </p:nvSpPr>
        <p:spPr>
          <a:xfrm>
            <a:off x="4974115" y="11155906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гарантии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43959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id="{6199E92C-97B3-41D7-BFE5-B9E991F8671F}"/>
              </a:ext>
            </a:extLst>
          </p:cNvPr>
          <p:cNvCxnSpPr/>
          <p:nvPr/>
        </p:nvCxnSpPr>
        <p:spPr>
          <a:xfrm flipV="1">
            <a:off x="21155147" y="3433778"/>
            <a:ext cx="0" cy="27115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6" name="Овал 125">
            <a:extLst>
              <a:ext uri="{FF2B5EF4-FFF2-40B4-BE49-F238E27FC236}">
                <a16:creationId xmlns:a16="http://schemas.microsoft.com/office/drawing/2014/main" id="{6CEAFAB5-5769-4C89-9C2F-CC85B320EC96}"/>
              </a:ext>
            </a:extLst>
          </p:cNvPr>
          <p:cNvSpPr/>
          <p:nvPr/>
        </p:nvSpPr>
        <p:spPr>
          <a:xfrm>
            <a:off x="19875338" y="2322569"/>
            <a:ext cx="2727440" cy="144911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9A5C3E9C-07C8-404E-9893-A0FE0CB1DA03}"/>
              </a:ext>
            </a:extLst>
          </p:cNvPr>
          <p:cNvCxnSpPr>
            <a:stCxn id="43" idx="0"/>
          </p:cNvCxnSpPr>
          <p:nvPr/>
        </p:nvCxnSpPr>
        <p:spPr>
          <a:xfrm flipV="1">
            <a:off x="3739896" y="3332460"/>
            <a:ext cx="0" cy="27115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4" name="Овал 123">
            <a:extLst>
              <a:ext uri="{FF2B5EF4-FFF2-40B4-BE49-F238E27FC236}">
                <a16:creationId xmlns:a16="http://schemas.microsoft.com/office/drawing/2014/main" id="{54067A01-024A-4145-A5D5-B28321B057A8}"/>
              </a:ext>
            </a:extLst>
          </p:cNvPr>
          <p:cNvSpPr/>
          <p:nvPr/>
        </p:nvSpPr>
        <p:spPr>
          <a:xfrm>
            <a:off x="2707718" y="2276530"/>
            <a:ext cx="2064355" cy="14600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433CEABD-0197-48E7-9042-7D78E5DE43F0}"/>
              </a:ext>
            </a:extLst>
          </p:cNvPr>
          <p:cNvSpPr/>
          <p:nvPr/>
        </p:nvSpPr>
        <p:spPr>
          <a:xfrm>
            <a:off x="8100695" y="6575789"/>
            <a:ext cx="1707541" cy="5562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C66656F5-3C59-44D5-85B5-58A2718B20CC}"/>
              </a:ext>
            </a:extLst>
          </p:cNvPr>
          <p:cNvSpPr/>
          <p:nvPr/>
        </p:nvSpPr>
        <p:spPr>
          <a:xfrm>
            <a:off x="363805" y="4970536"/>
            <a:ext cx="2887125" cy="2710655"/>
          </a:xfrm>
          <a:prstGeom prst="ellipse">
            <a:avLst/>
          </a:prstGeom>
          <a:solidFill>
            <a:srgbClr val="41916F">
              <a:alpha val="25000"/>
            </a:srgbClr>
          </a:solidFill>
          <a:ln>
            <a:solidFill>
              <a:srgbClr val="4191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45774" y="177280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39298" y="1648441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280160" y="347608"/>
            <a:ext cx="23804873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Процедура рассмотрения проекта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17CE881-475C-42A2-918F-46D35DD0057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71" y="5135229"/>
            <a:ext cx="1536056" cy="59669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853BD2CE-D001-4212-BE3A-12EC3B32ED9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27" y="6505934"/>
            <a:ext cx="882880" cy="882880"/>
          </a:xfrm>
          <a:prstGeom prst="rect">
            <a:avLst/>
          </a:prstGeom>
        </p:spPr>
      </p:pic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C0F93C0-06CE-4BEB-A04C-EF0F2B7C8BF9}"/>
              </a:ext>
            </a:extLst>
          </p:cNvPr>
          <p:cNvSpPr/>
          <p:nvPr/>
        </p:nvSpPr>
        <p:spPr>
          <a:xfrm>
            <a:off x="4713659" y="5394744"/>
            <a:ext cx="1707541" cy="548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20D2852-6120-4384-87BE-75396423534E}"/>
              </a:ext>
            </a:extLst>
          </p:cNvPr>
          <p:cNvSpPr/>
          <p:nvPr/>
        </p:nvSpPr>
        <p:spPr>
          <a:xfrm>
            <a:off x="4655060" y="6575789"/>
            <a:ext cx="1707541" cy="548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6C5DB24-BFB2-4F8D-AA7B-9F4709AB2F9C}"/>
              </a:ext>
            </a:extLst>
          </p:cNvPr>
          <p:cNvCxnSpPr>
            <a:cxnSpLocks/>
          </p:cNvCxnSpPr>
          <p:nvPr/>
        </p:nvCxnSpPr>
        <p:spPr>
          <a:xfrm flipV="1">
            <a:off x="392636" y="6097976"/>
            <a:ext cx="23784582" cy="222931"/>
          </a:xfrm>
          <a:prstGeom prst="line">
            <a:avLst/>
          </a:prstGeom>
          <a:ln w="57150">
            <a:solidFill>
              <a:schemeClr val="dk1">
                <a:alpha val="94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92A6E25E-4E3B-49EF-9890-A7251B7C9E91}"/>
              </a:ext>
            </a:extLst>
          </p:cNvPr>
          <p:cNvSpPr/>
          <p:nvPr/>
        </p:nvSpPr>
        <p:spPr>
          <a:xfrm>
            <a:off x="4719386" y="5399006"/>
            <a:ext cx="525467" cy="53989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0">
                <a:srgbClr val="FFC000"/>
              </a:gs>
              <a:gs pos="2700">
                <a:srgbClr val="C1DEAC"/>
              </a:gs>
              <a:gs pos="100000">
                <a:srgbClr val="41916F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4A025016-AE82-4483-8BB8-E54B266B7AB1}"/>
              </a:ext>
            </a:extLst>
          </p:cNvPr>
          <p:cNvSpPr/>
          <p:nvPr/>
        </p:nvSpPr>
        <p:spPr>
          <a:xfrm>
            <a:off x="5251872" y="6575789"/>
            <a:ext cx="1110729" cy="556245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FFC000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79E1A8-4E30-4320-9F0F-B8F4F6D76B44}"/>
              </a:ext>
            </a:extLst>
          </p:cNvPr>
          <p:cNvSpPr txBox="1"/>
          <p:nvPr/>
        </p:nvSpPr>
        <p:spPr>
          <a:xfrm>
            <a:off x="4954724" y="4905079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1 </a:t>
            </a:r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день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7E0633-AFED-43A1-8F68-B355B354476A}"/>
              </a:ext>
            </a:extLst>
          </p:cNvPr>
          <p:cNvSpPr txBox="1"/>
          <p:nvPr/>
        </p:nvSpPr>
        <p:spPr>
          <a:xfrm>
            <a:off x="4953465" y="7200242"/>
            <a:ext cx="1110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дня</a:t>
            </a:r>
          </a:p>
        </p:txBody>
      </p:sp>
      <p:sp>
        <p:nvSpPr>
          <p:cNvPr id="41" name="Левая круглая скобка 40">
            <a:extLst>
              <a:ext uri="{FF2B5EF4-FFF2-40B4-BE49-F238E27FC236}">
                <a16:creationId xmlns:a16="http://schemas.microsoft.com/office/drawing/2014/main" id="{51A3199B-97FA-4A86-BC0F-4A095487BE27}"/>
              </a:ext>
            </a:extLst>
          </p:cNvPr>
          <p:cNvSpPr/>
          <p:nvPr/>
        </p:nvSpPr>
        <p:spPr>
          <a:xfrm rot="5400000">
            <a:off x="4856601" y="4348799"/>
            <a:ext cx="1365475" cy="2380779"/>
          </a:xfrm>
          <a:prstGeom prst="leftBracket">
            <a:avLst/>
          </a:prstGeom>
          <a:ln w="666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7A692F-C11C-481B-895A-4D7008DAB272}"/>
              </a:ext>
            </a:extLst>
          </p:cNvPr>
          <p:cNvSpPr txBox="1"/>
          <p:nvPr/>
        </p:nvSpPr>
        <p:spPr>
          <a:xfrm>
            <a:off x="4105967" y="3691712"/>
            <a:ext cx="3138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Экспресс-оценка заявки</a:t>
            </a:r>
            <a:endParaRPr lang="ru-RU" sz="2800" dirty="0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2ABEB5B6-01C6-4784-8679-910AA8025574}"/>
              </a:ext>
            </a:extLst>
          </p:cNvPr>
          <p:cNvSpPr/>
          <p:nvPr/>
        </p:nvSpPr>
        <p:spPr>
          <a:xfrm>
            <a:off x="8100695" y="6575789"/>
            <a:ext cx="1707541" cy="567943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FFC000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EBF9E47-42DC-4862-91C2-D9D7DDB905CA}"/>
              </a:ext>
            </a:extLst>
          </p:cNvPr>
          <p:cNvSpPr txBox="1"/>
          <p:nvPr/>
        </p:nvSpPr>
        <p:spPr>
          <a:xfrm>
            <a:off x="8158425" y="7195173"/>
            <a:ext cx="1649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2 месяца</a:t>
            </a:r>
          </a:p>
        </p:txBody>
      </p: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id="{E92EBFB2-117E-4A00-BBE4-5D53A83F6F9D}"/>
              </a:ext>
            </a:extLst>
          </p:cNvPr>
          <p:cNvSpPr/>
          <p:nvPr/>
        </p:nvSpPr>
        <p:spPr>
          <a:xfrm flipH="1">
            <a:off x="3484544" y="6043977"/>
            <a:ext cx="510704" cy="355897"/>
          </a:xfrm>
          <a:prstGeom prst="triangle">
            <a:avLst/>
          </a:prstGeom>
          <a:solidFill>
            <a:srgbClr val="4191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7159C05-BE68-4003-A4BB-4E1E6B33B98A}"/>
              </a:ext>
            </a:extLst>
          </p:cNvPr>
          <p:cNvSpPr txBox="1"/>
          <p:nvPr/>
        </p:nvSpPr>
        <p:spPr>
          <a:xfrm>
            <a:off x="7161406" y="3734111"/>
            <a:ext cx="3614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Подготовка документов</a:t>
            </a:r>
            <a:endParaRPr lang="ru-RU" sz="28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DA262EC-626E-4488-8E58-EBC4E380D4C8}"/>
              </a:ext>
            </a:extLst>
          </p:cNvPr>
          <p:cNvSpPr txBox="1"/>
          <p:nvPr/>
        </p:nvSpPr>
        <p:spPr>
          <a:xfrm>
            <a:off x="11660585" y="7159286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11 дней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BF4B32F-7749-43DD-BB69-A8C416AF8E0D}"/>
              </a:ext>
            </a:extLst>
          </p:cNvPr>
          <p:cNvSpPr txBox="1"/>
          <p:nvPr/>
        </p:nvSpPr>
        <p:spPr>
          <a:xfrm>
            <a:off x="10590766" y="3734110"/>
            <a:ext cx="3699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Входная экспертиза заявки</a:t>
            </a:r>
            <a:endParaRPr lang="ru-RU" sz="28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15765A3-2293-4D16-832C-C90F4B6F944C}"/>
              </a:ext>
            </a:extLst>
          </p:cNvPr>
          <p:cNvSpPr txBox="1"/>
          <p:nvPr/>
        </p:nvSpPr>
        <p:spPr>
          <a:xfrm>
            <a:off x="11901409" y="487551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2 дня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086C034-7B35-43C3-97C1-E506C3467DB0}"/>
              </a:ext>
            </a:extLst>
          </p:cNvPr>
          <p:cNvSpPr txBox="1"/>
          <p:nvPr/>
        </p:nvSpPr>
        <p:spPr>
          <a:xfrm>
            <a:off x="2571120" y="2510031"/>
            <a:ext cx="2436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Подача заявки</a:t>
            </a:r>
            <a:endParaRPr lang="ru-RU" sz="2800" dirty="0"/>
          </a:p>
        </p:txBody>
      </p:sp>
      <p:sp>
        <p:nvSpPr>
          <p:cNvPr id="102" name="Левая круглая скобка 101">
            <a:extLst>
              <a:ext uri="{FF2B5EF4-FFF2-40B4-BE49-F238E27FC236}">
                <a16:creationId xmlns:a16="http://schemas.microsoft.com/office/drawing/2014/main" id="{09561FC4-E043-418D-A04A-089E81A4C96B}"/>
              </a:ext>
            </a:extLst>
          </p:cNvPr>
          <p:cNvSpPr/>
          <p:nvPr/>
        </p:nvSpPr>
        <p:spPr>
          <a:xfrm rot="5400000">
            <a:off x="8242889" y="4352766"/>
            <a:ext cx="1365475" cy="2380779"/>
          </a:xfrm>
          <a:prstGeom prst="leftBracket">
            <a:avLst/>
          </a:prstGeom>
          <a:ln w="666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88C6B473-67C3-4F69-B395-21388AD804EE}"/>
              </a:ext>
            </a:extLst>
          </p:cNvPr>
          <p:cNvSpPr/>
          <p:nvPr/>
        </p:nvSpPr>
        <p:spPr>
          <a:xfrm>
            <a:off x="11542326" y="6581410"/>
            <a:ext cx="1707541" cy="548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1A549608-F823-4664-A526-80A0EFFAC2DF}"/>
              </a:ext>
            </a:extLst>
          </p:cNvPr>
          <p:cNvSpPr/>
          <p:nvPr/>
        </p:nvSpPr>
        <p:spPr>
          <a:xfrm>
            <a:off x="11777490" y="6581410"/>
            <a:ext cx="1472377" cy="550624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FFC000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8D9CA6CB-5B71-43D9-9A3B-C0B729553FA0}"/>
              </a:ext>
            </a:extLst>
          </p:cNvPr>
          <p:cNvSpPr/>
          <p:nvPr/>
        </p:nvSpPr>
        <p:spPr>
          <a:xfrm>
            <a:off x="11542326" y="5374440"/>
            <a:ext cx="1707541" cy="548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CD91B553-6B5B-401F-8BE1-009AED79AB06}"/>
              </a:ext>
            </a:extLst>
          </p:cNvPr>
          <p:cNvSpPr/>
          <p:nvPr/>
        </p:nvSpPr>
        <p:spPr>
          <a:xfrm>
            <a:off x="11543681" y="5369226"/>
            <a:ext cx="233809" cy="55885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0">
                <a:srgbClr val="FFC000"/>
              </a:gs>
              <a:gs pos="2700">
                <a:srgbClr val="C1DEAC"/>
              </a:gs>
              <a:gs pos="100000">
                <a:srgbClr val="41916F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Левая круглая скобка 105">
            <a:extLst>
              <a:ext uri="{FF2B5EF4-FFF2-40B4-BE49-F238E27FC236}">
                <a16:creationId xmlns:a16="http://schemas.microsoft.com/office/drawing/2014/main" id="{CB2473F8-C8CC-4B6C-B049-BA3E4023D210}"/>
              </a:ext>
            </a:extLst>
          </p:cNvPr>
          <p:cNvSpPr/>
          <p:nvPr/>
        </p:nvSpPr>
        <p:spPr>
          <a:xfrm rot="5400000">
            <a:off x="11757937" y="4356733"/>
            <a:ext cx="1365475" cy="2380779"/>
          </a:xfrm>
          <a:prstGeom prst="leftBracket">
            <a:avLst/>
          </a:prstGeom>
          <a:ln w="666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011D28C8-23F1-46CA-904B-4D3C312E5344}"/>
              </a:ext>
            </a:extLst>
          </p:cNvPr>
          <p:cNvSpPr/>
          <p:nvPr/>
        </p:nvSpPr>
        <p:spPr>
          <a:xfrm>
            <a:off x="15020684" y="5845552"/>
            <a:ext cx="1707541" cy="707886"/>
          </a:xfrm>
          <a:prstGeom prst="rect">
            <a:avLst/>
          </a:prstGeom>
          <a:gradFill flip="none" rotWithShape="1">
            <a:gsLst>
              <a:gs pos="20000">
                <a:srgbClr val="C00000">
                  <a:alpha val="81000"/>
                  <a:lumMod val="99000"/>
                  <a:lumOff val="1000"/>
                </a:srgbClr>
              </a:gs>
              <a:gs pos="56000">
                <a:srgbClr val="FFC000">
                  <a:alpha val="92000"/>
                </a:srgbClr>
              </a:gs>
              <a:gs pos="78000">
                <a:srgbClr val="41916F">
                  <a:alpha val="83000"/>
                </a:srgb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Левая круглая скобка 107">
            <a:extLst>
              <a:ext uri="{FF2B5EF4-FFF2-40B4-BE49-F238E27FC236}">
                <a16:creationId xmlns:a16="http://schemas.microsoft.com/office/drawing/2014/main" id="{31612CC7-E65E-4056-ABC4-79810A9AC8E4}"/>
              </a:ext>
            </a:extLst>
          </p:cNvPr>
          <p:cNvSpPr/>
          <p:nvPr/>
        </p:nvSpPr>
        <p:spPr>
          <a:xfrm rot="5400000">
            <a:off x="15272985" y="4331435"/>
            <a:ext cx="1365475" cy="2380779"/>
          </a:xfrm>
          <a:prstGeom prst="leftBracket">
            <a:avLst/>
          </a:prstGeom>
          <a:ln w="666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061E40F-3E23-48B1-8ECF-21D8449089D4}"/>
              </a:ext>
            </a:extLst>
          </p:cNvPr>
          <p:cNvSpPr txBox="1"/>
          <p:nvPr/>
        </p:nvSpPr>
        <p:spPr>
          <a:xfrm>
            <a:off x="13936950" y="3738793"/>
            <a:ext cx="3699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Комплексная экспертиза</a:t>
            </a:r>
            <a:endParaRPr lang="ru-RU" sz="28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91A1AA9-6FB5-4E77-8A2B-CE0B38FA3775}"/>
              </a:ext>
            </a:extLst>
          </p:cNvPr>
          <p:cNvSpPr txBox="1"/>
          <p:nvPr/>
        </p:nvSpPr>
        <p:spPr>
          <a:xfrm>
            <a:off x="15151339" y="5262585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1 месяц</a:t>
            </a:r>
          </a:p>
        </p:txBody>
      </p: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CCF51D76-4A43-4354-B471-3EACC2D26409}"/>
              </a:ext>
            </a:extLst>
          </p:cNvPr>
          <p:cNvCxnSpPr/>
          <p:nvPr/>
        </p:nvCxnSpPr>
        <p:spPr>
          <a:xfrm flipV="1">
            <a:off x="17627334" y="3430728"/>
            <a:ext cx="0" cy="27115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4" name="Овал 113">
            <a:extLst>
              <a:ext uri="{FF2B5EF4-FFF2-40B4-BE49-F238E27FC236}">
                <a16:creationId xmlns:a16="http://schemas.microsoft.com/office/drawing/2014/main" id="{E439CC75-E507-41FE-86C6-23A79ED4F981}"/>
              </a:ext>
            </a:extLst>
          </p:cNvPr>
          <p:cNvSpPr/>
          <p:nvPr/>
        </p:nvSpPr>
        <p:spPr>
          <a:xfrm>
            <a:off x="16184954" y="2258268"/>
            <a:ext cx="2727440" cy="144911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F89DAD1-73EB-4A92-B0E0-F926DF2BBDBB}"/>
              </a:ext>
            </a:extLst>
          </p:cNvPr>
          <p:cNvSpPr txBox="1"/>
          <p:nvPr/>
        </p:nvSpPr>
        <p:spPr>
          <a:xfrm>
            <a:off x="16263612" y="2574706"/>
            <a:ext cx="2727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Экспертный совет</a:t>
            </a:r>
            <a:endParaRPr lang="ru-RU" sz="2800" dirty="0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E573049F-3A5C-46CE-8B46-24F6544DDABC}"/>
              </a:ext>
            </a:extLst>
          </p:cNvPr>
          <p:cNvSpPr/>
          <p:nvPr/>
        </p:nvSpPr>
        <p:spPr>
          <a:xfrm>
            <a:off x="18658067" y="6494156"/>
            <a:ext cx="1707541" cy="538732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FFC000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Левая круглая скобка 116">
            <a:extLst>
              <a:ext uri="{FF2B5EF4-FFF2-40B4-BE49-F238E27FC236}">
                <a16:creationId xmlns:a16="http://schemas.microsoft.com/office/drawing/2014/main" id="{9ED502C0-DCA6-4C39-A209-3E041655C5B1}"/>
              </a:ext>
            </a:extLst>
          </p:cNvPr>
          <p:cNvSpPr/>
          <p:nvPr/>
        </p:nvSpPr>
        <p:spPr>
          <a:xfrm rot="5400000">
            <a:off x="18813790" y="4255265"/>
            <a:ext cx="1396096" cy="2380779"/>
          </a:xfrm>
          <a:prstGeom prst="leftBracket">
            <a:avLst/>
          </a:prstGeom>
          <a:ln w="666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385C53D-283E-43A3-8812-7857CDF67AA5}"/>
              </a:ext>
            </a:extLst>
          </p:cNvPr>
          <p:cNvSpPr txBox="1"/>
          <p:nvPr/>
        </p:nvSpPr>
        <p:spPr>
          <a:xfrm>
            <a:off x="17703669" y="3801062"/>
            <a:ext cx="3614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Подготовка документов</a:t>
            </a:r>
            <a:endParaRPr lang="ru-RU" sz="28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1A46C55-CAB6-44C8-80A4-8526B214DDDB}"/>
              </a:ext>
            </a:extLst>
          </p:cNvPr>
          <p:cNvSpPr txBox="1"/>
          <p:nvPr/>
        </p:nvSpPr>
        <p:spPr>
          <a:xfrm>
            <a:off x="18557088" y="7049985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1,5 месяца</a:t>
            </a:r>
          </a:p>
        </p:txBody>
      </p:sp>
      <p:sp>
        <p:nvSpPr>
          <p:cNvPr id="111" name="Равнобедренный треугольник 110">
            <a:extLst>
              <a:ext uri="{FF2B5EF4-FFF2-40B4-BE49-F238E27FC236}">
                <a16:creationId xmlns:a16="http://schemas.microsoft.com/office/drawing/2014/main" id="{36412F3E-6A5D-487A-8D41-747C31F847A6}"/>
              </a:ext>
            </a:extLst>
          </p:cNvPr>
          <p:cNvSpPr/>
          <p:nvPr/>
        </p:nvSpPr>
        <p:spPr>
          <a:xfrm flipH="1">
            <a:off x="17371982" y="5938553"/>
            <a:ext cx="510704" cy="355897"/>
          </a:xfrm>
          <a:prstGeom prst="triangle">
            <a:avLst/>
          </a:prstGeom>
          <a:solidFill>
            <a:srgbClr val="4191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Равнобедренный треугольник 120">
            <a:extLst>
              <a:ext uri="{FF2B5EF4-FFF2-40B4-BE49-F238E27FC236}">
                <a16:creationId xmlns:a16="http://schemas.microsoft.com/office/drawing/2014/main" id="{E69E6D66-577D-473C-88B2-F2E1C5692A87}"/>
              </a:ext>
            </a:extLst>
          </p:cNvPr>
          <p:cNvSpPr/>
          <p:nvPr/>
        </p:nvSpPr>
        <p:spPr>
          <a:xfrm flipH="1">
            <a:off x="20899795" y="5884192"/>
            <a:ext cx="510704" cy="355897"/>
          </a:xfrm>
          <a:prstGeom prst="triangle">
            <a:avLst/>
          </a:prstGeom>
          <a:solidFill>
            <a:srgbClr val="4191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FD1AB0C-E512-44F7-AB91-EC784552A824}"/>
              </a:ext>
            </a:extLst>
          </p:cNvPr>
          <p:cNvSpPr txBox="1"/>
          <p:nvPr/>
        </p:nvSpPr>
        <p:spPr>
          <a:xfrm>
            <a:off x="19940694" y="2466288"/>
            <a:ext cx="2513250" cy="1412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Подписание договора займа</a:t>
            </a:r>
            <a:endParaRPr lang="ru-RU" sz="2800" b="1" dirty="0"/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795C0ED8-6580-4745-B529-51312398A62C}"/>
              </a:ext>
            </a:extLst>
          </p:cNvPr>
          <p:cNvSpPr/>
          <p:nvPr/>
        </p:nvSpPr>
        <p:spPr>
          <a:xfrm>
            <a:off x="22037320" y="6429289"/>
            <a:ext cx="1707541" cy="538732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FFC000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BEF5D47-E1F7-4B7B-AEC5-F0AF545DA81B}"/>
              </a:ext>
            </a:extLst>
          </p:cNvPr>
          <p:cNvSpPr txBox="1"/>
          <p:nvPr/>
        </p:nvSpPr>
        <p:spPr>
          <a:xfrm>
            <a:off x="22453943" y="7049985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2 дня</a:t>
            </a:r>
          </a:p>
        </p:txBody>
      </p:sp>
      <p:sp>
        <p:nvSpPr>
          <p:cNvPr id="129" name="Левая круглая скобка 128">
            <a:extLst>
              <a:ext uri="{FF2B5EF4-FFF2-40B4-BE49-F238E27FC236}">
                <a16:creationId xmlns:a16="http://schemas.microsoft.com/office/drawing/2014/main" id="{1552D2D8-ECE4-4B17-95CD-C4BBB31D9E83}"/>
              </a:ext>
            </a:extLst>
          </p:cNvPr>
          <p:cNvSpPr/>
          <p:nvPr/>
        </p:nvSpPr>
        <p:spPr>
          <a:xfrm rot="5400000">
            <a:off x="22182156" y="4189013"/>
            <a:ext cx="1365475" cy="2380779"/>
          </a:xfrm>
          <a:prstGeom prst="leftBracket">
            <a:avLst/>
          </a:prstGeom>
          <a:ln w="666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315E9FA-17A2-4EB6-AE8B-8804B0470404}"/>
              </a:ext>
            </a:extLst>
          </p:cNvPr>
          <p:cNvSpPr txBox="1"/>
          <p:nvPr/>
        </p:nvSpPr>
        <p:spPr>
          <a:xfrm>
            <a:off x="21674504" y="3790784"/>
            <a:ext cx="2380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Выдача займа</a:t>
            </a:r>
            <a:endParaRPr lang="ru-RU" sz="2800" dirty="0"/>
          </a:p>
        </p:txBody>
      </p:sp>
      <p:sp>
        <p:nvSpPr>
          <p:cNvPr id="131" name="Прямоугольник: скругленные противолежащие углы 130">
            <a:extLst>
              <a:ext uri="{FF2B5EF4-FFF2-40B4-BE49-F238E27FC236}">
                <a16:creationId xmlns:a16="http://schemas.microsoft.com/office/drawing/2014/main" id="{22028BAD-12C6-4770-A108-E82C401EE68C}"/>
              </a:ext>
            </a:extLst>
          </p:cNvPr>
          <p:cNvSpPr/>
          <p:nvPr/>
        </p:nvSpPr>
        <p:spPr>
          <a:xfrm>
            <a:off x="14143274" y="9050054"/>
            <a:ext cx="8827478" cy="37718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: скругленные противолежащие углы 131">
            <a:extLst>
              <a:ext uri="{FF2B5EF4-FFF2-40B4-BE49-F238E27FC236}">
                <a16:creationId xmlns:a16="http://schemas.microsoft.com/office/drawing/2014/main" id="{D8FE380C-45EE-4CC2-9172-BF76F8F212DD}"/>
              </a:ext>
            </a:extLst>
          </p:cNvPr>
          <p:cNvSpPr/>
          <p:nvPr/>
        </p:nvSpPr>
        <p:spPr>
          <a:xfrm>
            <a:off x="1280160" y="9050054"/>
            <a:ext cx="12203550" cy="39242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852BD1-F44A-4A74-ABE4-43C3F46DC635}"/>
              </a:ext>
            </a:extLst>
          </p:cNvPr>
          <p:cNvSpPr txBox="1"/>
          <p:nvPr/>
        </p:nvSpPr>
        <p:spPr>
          <a:xfrm>
            <a:off x="14046128" y="9182361"/>
            <a:ext cx="9274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Что чаще всего затрудняет прохождение комплексной экспертизы? </a:t>
            </a:r>
            <a:endParaRPr lang="ru-RU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5F45BBA-E79C-41C2-B37C-0077B0C692B0}"/>
              </a:ext>
            </a:extLst>
          </p:cNvPr>
          <p:cNvSpPr txBox="1"/>
          <p:nvPr/>
        </p:nvSpPr>
        <p:spPr>
          <a:xfrm>
            <a:off x="15453791" y="11071063"/>
            <a:ext cx="6653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Согласование структуры залога по сделке</a:t>
            </a:r>
            <a:endParaRPr lang="ru-RU" sz="30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659BB1-CC5F-443C-AA50-51377C091B57}"/>
              </a:ext>
            </a:extLst>
          </p:cNvPr>
          <p:cNvSpPr txBox="1"/>
          <p:nvPr/>
        </p:nvSpPr>
        <p:spPr>
          <a:xfrm>
            <a:off x="1556491" y="9375267"/>
            <a:ext cx="18918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rgbClr val="C00000"/>
                </a:solidFill>
                <a:latin typeface="Century Gothic" panose="020B0502020202020204" pitchFamily="34" charset="0"/>
              </a:rPr>
              <a:t>4,7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F3DCDB-CD9F-4837-B6ED-8BF44246FB23}"/>
              </a:ext>
            </a:extLst>
          </p:cNvPr>
          <p:cNvSpPr txBox="1"/>
          <p:nvPr/>
        </p:nvSpPr>
        <p:spPr>
          <a:xfrm>
            <a:off x="3268359" y="9513766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мес.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1A0526-6FD2-4E70-BAD4-671B0AFDF336}"/>
              </a:ext>
            </a:extLst>
          </p:cNvPr>
          <p:cNvSpPr txBox="1"/>
          <p:nvPr/>
        </p:nvSpPr>
        <p:spPr>
          <a:xfrm>
            <a:off x="1480740" y="10937074"/>
            <a:ext cx="43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Среднее время получения займа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7950EF73-A4BF-4831-83A5-C16C4DA64397}"/>
              </a:ext>
            </a:extLst>
          </p:cNvPr>
          <p:cNvSpPr/>
          <p:nvPr/>
        </p:nvSpPr>
        <p:spPr>
          <a:xfrm>
            <a:off x="5861660" y="9375267"/>
            <a:ext cx="45719" cy="3122841"/>
          </a:xfrm>
          <a:prstGeom prst="rect">
            <a:avLst/>
          </a:prstGeom>
          <a:gradFill flip="none" rotWithShape="1">
            <a:gsLst>
              <a:gs pos="0">
                <a:srgbClr val="02A74F"/>
              </a:gs>
              <a:gs pos="46000">
                <a:srgbClr val="FFC000"/>
              </a:gs>
              <a:gs pos="100000">
                <a:srgbClr val="C00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0A13398-09DD-4FF8-9483-1D493D9E5178}"/>
              </a:ext>
            </a:extLst>
          </p:cNvPr>
          <p:cNvSpPr txBox="1"/>
          <p:nvPr/>
        </p:nvSpPr>
        <p:spPr>
          <a:xfrm>
            <a:off x="6352504" y="9418665"/>
            <a:ext cx="13580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3,6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7166FA1-5FEB-46BC-9FAA-984983C8CD9F}"/>
              </a:ext>
            </a:extLst>
          </p:cNvPr>
          <p:cNvSpPr txBox="1"/>
          <p:nvPr/>
        </p:nvSpPr>
        <p:spPr>
          <a:xfrm>
            <a:off x="7543367" y="9513766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мес.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D31F740-A698-4A5B-A9F7-64B394D3777F}"/>
              </a:ext>
            </a:extLst>
          </p:cNvPr>
          <p:cNvSpPr txBox="1"/>
          <p:nvPr/>
        </p:nvSpPr>
        <p:spPr>
          <a:xfrm>
            <a:off x="11356583" y="9513765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мес.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03B6AF2-24A1-4D19-863B-2260CA0DA9D2}"/>
              </a:ext>
            </a:extLst>
          </p:cNvPr>
          <p:cNvSpPr txBox="1"/>
          <p:nvPr/>
        </p:nvSpPr>
        <p:spPr>
          <a:xfrm>
            <a:off x="10199316" y="9418664"/>
            <a:ext cx="13580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1,1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8EFDD0D-3140-4D34-ACF5-43AFAFC747A5}"/>
              </a:ext>
            </a:extLst>
          </p:cNvPr>
          <p:cNvSpPr txBox="1"/>
          <p:nvPr/>
        </p:nvSpPr>
        <p:spPr>
          <a:xfrm>
            <a:off x="6143451" y="10786577"/>
            <a:ext cx="3770031" cy="1404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Среднее время заполнений заявки на предприятии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18C75F4-661E-4233-99A8-FEAF45C2D1FB}"/>
              </a:ext>
            </a:extLst>
          </p:cNvPr>
          <p:cNvSpPr txBox="1"/>
          <p:nvPr/>
        </p:nvSpPr>
        <p:spPr>
          <a:xfrm>
            <a:off x="10199316" y="10758098"/>
            <a:ext cx="3770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Среднее время рассмотрения заявки в Фонде</a:t>
            </a:r>
          </a:p>
        </p:txBody>
      </p: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id="{90C811C4-1033-462B-9E6F-5D53EBCC75BF}"/>
              </a:ext>
            </a:extLst>
          </p:cNvPr>
          <p:cNvCxnSpPr>
            <a:cxnSpLocks/>
          </p:cNvCxnSpPr>
          <p:nvPr/>
        </p:nvCxnSpPr>
        <p:spPr>
          <a:xfrm flipV="1">
            <a:off x="-41340" y="8227229"/>
            <a:ext cx="22078660" cy="152111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DBA6BA09-6640-4E79-9E19-145C380DAA32}"/>
              </a:ext>
            </a:extLst>
          </p:cNvPr>
          <p:cNvSpPr/>
          <p:nvPr/>
        </p:nvSpPr>
        <p:spPr>
          <a:xfrm flipH="1">
            <a:off x="14760624" y="10904343"/>
            <a:ext cx="8201473" cy="45719"/>
          </a:xfrm>
          <a:prstGeom prst="rect">
            <a:avLst/>
          </a:prstGeom>
          <a:gradFill flip="none" rotWithShape="1">
            <a:gsLst>
              <a:gs pos="0">
                <a:srgbClr val="02A74F"/>
              </a:gs>
              <a:gs pos="46000">
                <a:srgbClr val="FFC000"/>
              </a:gs>
              <a:gs pos="100000">
                <a:srgbClr val="C00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Равнобедренный треугольник 146">
            <a:extLst>
              <a:ext uri="{FF2B5EF4-FFF2-40B4-BE49-F238E27FC236}">
                <a16:creationId xmlns:a16="http://schemas.microsoft.com/office/drawing/2014/main" id="{FEA3EA6F-86C5-4112-BB1C-513C8B0E3A99}"/>
              </a:ext>
            </a:extLst>
          </p:cNvPr>
          <p:cNvSpPr/>
          <p:nvPr/>
        </p:nvSpPr>
        <p:spPr>
          <a:xfrm rot="5400000" flipH="1">
            <a:off x="14815904" y="9310235"/>
            <a:ext cx="510704" cy="355897"/>
          </a:xfrm>
          <a:prstGeom prst="triangle">
            <a:avLst/>
          </a:prstGeom>
          <a:solidFill>
            <a:srgbClr val="4191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8" name="Рисунок 147">
            <a:extLst>
              <a:ext uri="{FF2B5EF4-FFF2-40B4-BE49-F238E27FC236}">
                <a16:creationId xmlns:a16="http://schemas.microsoft.com/office/drawing/2014/main" id="{7217DFA0-D74E-4871-808D-1A1B84CBCAB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982" r="61982"/>
          <a:stretch/>
        </p:blipFill>
        <p:spPr>
          <a:xfrm>
            <a:off x="108454" y="5760648"/>
            <a:ext cx="1574107" cy="431256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883DAC9A-2230-412E-A901-CE3D17AB7B06}"/>
              </a:ext>
            </a:extLst>
          </p:cNvPr>
          <p:cNvSpPr txBox="1"/>
          <p:nvPr/>
        </p:nvSpPr>
        <p:spPr>
          <a:xfrm>
            <a:off x="1624679" y="5678074"/>
            <a:ext cx="1298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Bahnschrift SemiBold" panose="020B0502040204020203" pitchFamily="34" charset="0"/>
              </a:rPr>
              <a:t>РФРП</a:t>
            </a:r>
          </a:p>
        </p:txBody>
      </p:sp>
    </p:spTree>
    <p:extLst>
      <p:ext uri="{BB962C8B-B14F-4D97-AF65-F5344CB8AC3E}">
        <p14:creationId xmlns:p14="http://schemas.microsoft.com/office/powerpoint/2010/main" val="22863889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3"/>
          <p:cNvSpPr/>
          <p:nvPr/>
        </p:nvSpPr>
        <p:spPr>
          <a:xfrm>
            <a:off x="1" y="0"/>
            <a:ext cx="10568867" cy="13738302"/>
          </a:xfrm>
          <a:custGeom>
            <a:avLst/>
            <a:gdLst>
              <a:gd name="connsiteX0" fmla="*/ 0 w 13782907"/>
              <a:gd name="connsiteY0" fmla="*/ 0 h 13738301"/>
              <a:gd name="connsiteX1" fmla="*/ 13782907 w 13782907"/>
              <a:gd name="connsiteY1" fmla="*/ 0 h 13738301"/>
              <a:gd name="connsiteX2" fmla="*/ 13782907 w 13782907"/>
              <a:gd name="connsiteY2" fmla="*/ 13738301 h 13738301"/>
              <a:gd name="connsiteX3" fmla="*/ 0 w 13782907"/>
              <a:gd name="connsiteY3" fmla="*/ 13738301 h 13738301"/>
              <a:gd name="connsiteX4" fmla="*/ 0 w 13782907"/>
              <a:gd name="connsiteY4" fmla="*/ 0 h 13738301"/>
              <a:gd name="connsiteX0" fmla="*/ 0 w 19403122"/>
              <a:gd name="connsiteY0" fmla="*/ 0 h 13738301"/>
              <a:gd name="connsiteX1" fmla="*/ 19403122 w 19403122"/>
              <a:gd name="connsiteY1" fmla="*/ 44604 h 13738301"/>
              <a:gd name="connsiteX2" fmla="*/ 13782907 w 19403122"/>
              <a:gd name="connsiteY2" fmla="*/ 13738301 h 13738301"/>
              <a:gd name="connsiteX3" fmla="*/ 0 w 19403122"/>
              <a:gd name="connsiteY3" fmla="*/ 13738301 h 13738301"/>
              <a:gd name="connsiteX4" fmla="*/ 0 w 19403122"/>
              <a:gd name="connsiteY4" fmla="*/ 0 h 13738301"/>
              <a:gd name="connsiteX0" fmla="*/ 0 w 19425424"/>
              <a:gd name="connsiteY0" fmla="*/ 0 h 13738301"/>
              <a:gd name="connsiteX1" fmla="*/ 19425424 w 19425424"/>
              <a:gd name="connsiteY1" fmla="*/ 44604 h 13738301"/>
              <a:gd name="connsiteX2" fmla="*/ 13782907 w 19425424"/>
              <a:gd name="connsiteY2" fmla="*/ 13738301 h 13738301"/>
              <a:gd name="connsiteX3" fmla="*/ 0 w 19425424"/>
              <a:gd name="connsiteY3" fmla="*/ 13738301 h 13738301"/>
              <a:gd name="connsiteX4" fmla="*/ 0 w 19425424"/>
              <a:gd name="connsiteY4" fmla="*/ 0 h 13738301"/>
              <a:gd name="connsiteX0" fmla="*/ 0 w 19403122"/>
              <a:gd name="connsiteY0" fmla="*/ 1 h 13738302"/>
              <a:gd name="connsiteX1" fmla="*/ 19403122 w 19403122"/>
              <a:gd name="connsiteY1" fmla="*/ 0 h 13738302"/>
              <a:gd name="connsiteX2" fmla="*/ 13782907 w 19403122"/>
              <a:gd name="connsiteY2" fmla="*/ 13738302 h 13738302"/>
              <a:gd name="connsiteX3" fmla="*/ 0 w 19403122"/>
              <a:gd name="connsiteY3" fmla="*/ 13738302 h 13738302"/>
              <a:gd name="connsiteX4" fmla="*/ 0 w 19403122"/>
              <a:gd name="connsiteY4" fmla="*/ 1 h 1373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3122" h="13738302">
                <a:moveTo>
                  <a:pt x="0" y="1"/>
                </a:moveTo>
                <a:lnTo>
                  <a:pt x="19403122" y="0"/>
                </a:lnTo>
                <a:lnTo>
                  <a:pt x="13782907" y="13738302"/>
                </a:lnTo>
                <a:lnTo>
                  <a:pt x="0" y="13738302"/>
                </a:lnTo>
                <a:lnTo>
                  <a:pt x="0" y="1"/>
                </a:lnTo>
                <a:close/>
              </a:path>
            </a:pathLst>
          </a:custGeom>
          <a:solidFill>
            <a:schemeClr val="tx2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Regular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595E6F0B-CF01-4748-98B4-EC2AC329D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1808" y="681256"/>
            <a:ext cx="10502259" cy="2888121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3CFD38A-22A8-42A8-A803-E3D34EA0E096}"/>
              </a:ext>
            </a:extLst>
          </p:cNvPr>
          <p:cNvSpPr/>
          <p:nvPr/>
        </p:nvSpPr>
        <p:spPr>
          <a:xfrm>
            <a:off x="11514020" y="4957930"/>
            <a:ext cx="129282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spc="3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1FCD0401-E502-4545-A982-BC63A5D15908}"/>
              </a:ext>
            </a:extLst>
          </p:cNvPr>
          <p:cNvCxnSpPr>
            <a:cxnSpLocks/>
          </p:cNvCxnSpPr>
          <p:nvPr/>
        </p:nvCxnSpPr>
        <p:spPr>
          <a:xfrm>
            <a:off x="10874200" y="6267287"/>
            <a:ext cx="13570722" cy="40741"/>
          </a:xfrm>
          <a:prstGeom prst="line">
            <a:avLst/>
          </a:prstGeom>
          <a:ln w="76200">
            <a:solidFill>
              <a:srgbClr val="C11717"/>
            </a:solidFill>
            <a:headEnd type="oval"/>
          </a:ln>
          <a:effectLst>
            <a:reflection stA="45000" endPos="36000" dist="50800" dir="5400000" sy="-100000" algn="bl" rotWithShape="0"/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139A00-A8F0-437A-848D-11EBEF80B29A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3" r="28303"/>
          <a:stretch>
            <a:fillRect/>
          </a:stretch>
        </p:blipFill>
        <p:spPr>
          <a:xfrm>
            <a:off x="-19050" y="-9525"/>
            <a:ext cx="10569575" cy="13716000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496F02-AF84-4640-A0DF-61DA6660B20B}"/>
              </a:ext>
            </a:extLst>
          </p:cNvPr>
          <p:cNvSpPr txBox="1"/>
          <p:nvPr/>
        </p:nvSpPr>
        <p:spPr>
          <a:xfrm>
            <a:off x="11463929" y="6557014"/>
            <a:ext cx="1164448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Директор</a:t>
            </a:r>
          </a:p>
          <a:p>
            <a:pPr algn="ctr"/>
            <a:r>
              <a:rPr lang="ru-RU" sz="4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Фонда развития промышленности Липецкой области</a:t>
            </a:r>
          </a:p>
          <a:p>
            <a:pPr algn="ctr"/>
            <a:r>
              <a:rPr lang="ru-RU" sz="54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Никитин Дмитрий Викторович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55D17FE-B630-4511-9C1E-1B026197AFD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688" y="11506687"/>
            <a:ext cx="1164977" cy="116497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0BFD7B2-C3F2-4150-8320-4C27908E1CE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883" y="11471335"/>
            <a:ext cx="1200329" cy="120032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1A709944-809F-4C98-B4A3-04C82A5B8F3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7412" y="11532890"/>
            <a:ext cx="1077218" cy="107721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969747C-4FC0-47A4-A042-83E0E1A45DD3}"/>
              </a:ext>
            </a:extLst>
          </p:cNvPr>
          <p:cNvSpPr txBox="1"/>
          <p:nvPr/>
        </p:nvSpPr>
        <p:spPr>
          <a:xfrm>
            <a:off x="9336823" y="11471335"/>
            <a:ext cx="39132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г. Липецк,</a:t>
            </a:r>
          </a:p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ул. Кузнечная, </a:t>
            </a:r>
          </a:p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д. 8, офис 412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07EFCED-E69A-4959-BDDE-912598C20203}"/>
              </a:ext>
            </a:extLst>
          </p:cNvPr>
          <p:cNvSpPr txBox="1"/>
          <p:nvPr/>
        </p:nvSpPr>
        <p:spPr>
          <a:xfrm>
            <a:off x="14230874" y="11717556"/>
            <a:ext cx="4934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main@frplo.ru</a:t>
            </a:r>
            <a:r>
              <a:rPr lang="ru-RU" sz="40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23B68E-D186-444A-81CE-27C61B5E3F99}"/>
              </a:ext>
            </a:extLst>
          </p:cNvPr>
          <p:cNvSpPr txBox="1"/>
          <p:nvPr/>
        </p:nvSpPr>
        <p:spPr>
          <a:xfrm>
            <a:off x="20392670" y="11779111"/>
            <a:ext cx="3882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8 (4742) 22-01-57</a:t>
            </a:r>
          </a:p>
        </p:txBody>
      </p:sp>
    </p:spTree>
    <p:extLst>
      <p:ext uri="{BB962C8B-B14F-4D97-AF65-F5344CB8AC3E}">
        <p14:creationId xmlns:p14="http://schemas.microsoft.com/office/powerpoint/2010/main" val="9572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24">
            <a:extLst>
              <a:ext uri="{FF2B5EF4-FFF2-40B4-BE49-F238E27FC236}">
                <a16:creationId xmlns:a16="http://schemas.microsoft.com/office/drawing/2014/main" id="{D3272EC9-E774-47CF-80A5-A573FF263177}"/>
              </a:ext>
            </a:extLst>
          </p:cNvPr>
          <p:cNvCxnSpPr>
            <a:cxnSpLocks/>
          </p:cNvCxnSpPr>
          <p:nvPr/>
        </p:nvCxnSpPr>
        <p:spPr>
          <a:xfrm>
            <a:off x="21942652" y="6926035"/>
            <a:ext cx="0" cy="2345210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gonal Stripe 4"/>
          <p:cNvSpPr/>
          <p:nvPr/>
        </p:nvSpPr>
        <p:spPr>
          <a:xfrm rot="2699999">
            <a:off x="16503713" y="6161440"/>
            <a:ext cx="3166946" cy="3166946"/>
          </a:xfrm>
          <a:prstGeom prst="diagStripe">
            <a:avLst>
              <a:gd name="adj" fmla="val 63445"/>
            </a:avLst>
          </a:prstGeom>
          <a:gradFill>
            <a:gsLst>
              <a:gs pos="0">
                <a:scrgbClr r="0" g="0" b="0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rgbClr val="E00000"/>
              </a:gs>
              <a:gs pos="100000">
                <a:srgbClr val="E60000"/>
              </a:gs>
              <a:gs pos="100000">
                <a:srgbClr val="92000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6" name="Diagonal Stripe 5"/>
          <p:cNvSpPr/>
          <p:nvPr/>
        </p:nvSpPr>
        <p:spPr>
          <a:xfrm rot="2699999">
            <a:off x="869255" y="6161440"/>
            <a:ext cx="3166946" cy="3166946"/>
          </a:xfrm>
          <a:prstGeom prst="diagStripe">
            <a:avLst>
              <a:gd name="adj" fmla="val 63445"/>
            </a:avLst>
          </a:prstGeom>
          <a:solidFill>
            <a:srgbClr val="02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7" name="Diagonal Stripe 6"/>
          <p:cNvSpPr/>
          <p:nvPr/>
        </p:nvSpPr>
        <p:spPr>
          <a:xfrm rot="2699999">
            <a:off x="8693593" y="6161440"/>
            <a:ext cx="3166946" cy="3166946"/>
          </a:xfrm>
          <a:prstGeom prst="diagStripe">
            <a:avLst>
              <a:gd name="adj" fmla="val 6344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8" name="Diagonal Stripe 7"/>
          <p:cNvSpPr/>
          <p:nvPr/>
        </p:nvSpPr>
        <p:spPr>
          <a:xfrm rot="13499999">
            <a:off x="4801829" y="5353315"/>
            <a:ext cx="3166946" cy="3166946"/>
          </a:xfrm>
          <a:prstGeom prst="diagStripe">
            <a:avLst>
              <a:gd name="adj" fmla="val 63445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rgbClr val="02A74F"/>
              </a:gs>
              <a:gs pos="100000">
                <a:srgbClr val="FFC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9" name="Diagonal Stripe 8"/>
          <p:cNvSpPr/>
          <p:nvPr/>
        </p:nvSpPr>
        <p:spPr>
          <a:xfrm rot="13499999">
            <a:off x="12611949" y="5342562"/>
            <a:ext cx="3166946" cy="3166946"/>
          </a:xfrm>
          <a:prstGeom prst="diagStripe">
            <a:avLst>
              <a:gd name="adj" fmla="val 6344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  <a:gs pos="0">
                <a:srgbClr val="FFC00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10313867" y="5161264"/>
            <a:ext cx="0" cy="1746115"/>
          </a:xfrm>
          <a:prstGeom prst="line">
            <a:avLst/>
          </a:prstGeom>
          <a:ln w="28575">
            <a:solidFill>
              <a:srgbClr val="FFC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05149" y="6938802"/>
            <a:ext cx="1326005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2014</a:t>
            </a:r>
            <a:endParaRPr lang="en-US" sz="4400" b="1" dirty="0">
              <a:solidFill>
                <a:schemeClr val="bg1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8253" y="6938802"/>
            <a:ext cx="3071675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Август 2017</a:t>
            </a:r>
            <a:endParaRPr lang="en-US" sz="4400" b="1" dirty="0">
              <a:solidFill>
                <a:schemeClr val="bg1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73513" y="6940729"/>
            <a:ext cx="1974037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2018</a:t>
            </a:r>
            <a:endParaRPr lang="en-US" sz="4400" b="1" dirty="0">
              <a:solidFill>
                <a:schemeClr val="bg1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flipH="1">
            <a:off x="14213571" y="7724975"/>
            <a:ext cx="1" cy="1694819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807761" y="2828244"/>
            <a:ext cx="6980194" cy="22552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ru-RU" sz="3400" b="1" dirty="0">
                <a:solidFill>
                  <a:srgbClr val="00000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Утверждены региональные программы Фонда развития промышленности Липецкой области</a:t>
            </a:r>
            <a:endParaRPr lang="en-US" sz="3400" b="1" dirty="0">
              <a:solidFill>
                <a:srgbClr val="000000"/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18272823" y="5161263"/>
            <a:ext cx="0" cy="1746115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flipV="1">
            <a:off x="2468150" y="4905979"/>
            <a:ext cx="0" cy="1746115"/>
          </a:xfrm>
          <a:prstGeom prst="line">
            <a:avLst/>
          </a:prstGeom>
          <a:ln w="28575">
            <a:solidFill>
              <a:srgbClr val="02A74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btitle 2"/>
          <p:cNvSpPr txBox="1">
            <a:spLocks/>
          </p:cNvSpPr>
          <p:nvPr/>
        </p:nvSpPr>
        <p:spPr>
          <a:xfrm>
            <a:off x="952556" y="2967683"/>
            <a:ext cx="4700430" cy="187391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300"/>
              </a:lnSpc>
            </a:pPr>
            <a:r>
              <a:rPr lang="ru-RU" sz="3400" b="1" dirty="0">
                <a:solidFill>
                  <a:srgbClr val="00000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Создание Фонда Развития Промышленности</a:t>
            </a:r>
            <a:endParaRPr lang="en-US" sz="3400" b="1" dirty="0">
              <a:solidFill>
                <a:srgbClr val="000000"/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6357785" y="7710170"/>
            <a:ext cx="2" cy="1694819"/>
          </a:xfrm>
          <a:prstGeom prst="line">
            <a:avLst/>
          </a:prstGeom>
          <a:ln w="28575">
            <a:solidFill>
              <a:srgbClr val="02A74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31154" y="9455136"/>
            <a:ext cx="5770033" cy="22552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>
              <a:lnSpc>
                <a:spcPts val="4300"/>
              </a:lnSpc>
            </a:pPr>
            <a:r>
              <a:rPr lang="ru-RU" sz="3400" b="1" dirty="0">
                <a:solidFill>
                  <a:srgbClr val="00000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Создание регионального Фонда развития промышленности Липецкой области</a:t>
            </a:r>
            <a:endParaRPr lang="en-US" sz="3400" b="1" dirty="0">
              <a:solidFill>
                <a:srgbClr val="000000"/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3902519" y="10220473"/>
            <a:ext cx="4836260" cy="72456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300"/>
              </a:lnSpc>
            </a:pPr>
            <a:endParaRPr lang="en-US" sz="2700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A31F0A7-8905-411D-A4A3-92D02BF2B5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40" r="61040"/>
          <a:stretch/>
        </p:blipFill>
        <p:spPr>
          <a:xfrm>
            <a:off x="-2431253" y="9855604"/>
            <a:ext cx="7077382" cy="194628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89623E7-AB97-47BA-A4E0-95BF32ED72A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820" r="59820"/>
          <a:stretch/>
        </p:blipFill>
        <p:spPr>
          <a:xfrm>
            <a:off x="-1866535" y="3179192"/>
            <a:ext cx="3467373" cy="123708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D88FD61-88A7-4A2E-8513-71E68C24BA93}"/>
              </a:ext>
            </a:extLst>
          </p:cNvPr>
          <p:cNvSpPr txBox="1"/>
          <p:nvPr/>
        </p:nvSpPr>
        <p:spPr>
          <a:xfrm>
            <a:off x="16601461" y="6907379"/>
            <a:ext cx="3082895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Август 2018</a:t>
            </a:r>
            <a:endParaRPr lang="en-US" sz="4400" b="1" dirty="0">
              <a:solidFill>
                <a:schemeClr val="bg1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90981F-7FBE-4186-AF6B-937D69C5A674}"/>
              </a:ext>
            </a:extLst>
          </p:cNvPr>
          <p:cNvSpPr/>
          <p:nvPr/>
        </p:nvSpPr>
        <p:spPr>
          <a:xfrm>
            <a:off x="10134630" y="9404989"/>
            <a:ext cx="7614392" cy="4460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300"/>
              </a:lnSpc>
            </a:pP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Первые совместные проекты ФРП и РФРП:</a:t>
            </a:r>
          </a:p>
          <a:p>
            <a:pPr algn="ctr">
              <a:lnSpc>
                <a:spcPts val="4300"/>
              </a:lnSpc>
            </a:pP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ООО «МПК «Елец» и ООО </a:t>
            </a: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ПК «КОРСТЭЛ» </a:t>
            </a:r>
          </a:p>
          <a:p>
            <a:pPr algn="ctr">
              <a:lnSpc>
                <a:spcPts val="4300"/>
              </a:lnSpc>
            </a:pP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с общей суммой финансирования более 110 млн руб.  </a:t>
            </a:r>
          </a:p>
          <a:p>
            <a:pPr algn="ctr">
              <a:lnSpc>
                <a:spcPts val="4300"/>
              </a:lnSpc>
            </a:pP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endParaRPr lang="en-US" sz="3400" b="1" dirty="0">
              <a:solidFill>
                <a:srgbClr val="000820"/>
              </a:solidFill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ED6A84-4F4F-45B0-97BA-6AB560237173}"/>
              </a:ext>
            </a:extLst>
          </p:cNvPr>
          <p:cNvSpPr txBox="1"/>
          <p:nvPr/>
        </p:nvSpPr>
        <p:spPr>
          <a:xfrm rot="10800000" flipV="1">
            <a:off x="5940937" y="2799526"/>
            <a:ext cx="857887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Подписание С</a:t>
            </a:r>
            <a:r>
              <a:rPr lang="uk-UA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оглашени</a:t>
            </a: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я</a:t>
            </a:r>
            <a:r>
              <a:rPr lang="uk-UA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о </a:t>
            </a:r>
            <a:r>
              <a:rPr lang="uk-UA" sz="3400" b="1" dirty="0" err="1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со</a:t>
            </a: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финансировании </a:t>
            </a:r>
            <a:r>
              <a:rPr lang="uk-UA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с федеральным </a:t>
            </a: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Фондом </a:t>
            </a:r>
            <a:r>
              <a:rPr lang="uk-UA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по предоставлению совместной финансовой поддержки</a:t>
            </a:r>
            <a:endParaRPr lang="ru-RU" sz="3400" b="1" dirty="0">
              <a:solidFill>
                <a:srgbClr val="000820"/>
              </a:solidFill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DEDA64-83E1-4728-B2FE-C5C1F95EA4C8}"/>
              </a:ext>
            </a:extLst>
          </p:cNvPr>
          <p:cNvSpPr txBox="1"/>
          <p:nvPr/>
        </p:nvSpPr>
        <p:spPr>
          <a:xfrm>
            <a:off x="8394957" y="6936101"/>
            <a:ext cx="3670835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Октябрь 2017</a:t>
            </a:r>
            <a:endParaRPr lang="en-US" sz="4400" b="1" dirty="0">
              <a:solidFill>
                <a:schemeClr val="bg1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85EB402-4722-4246-A1A6-074C78D0ED2D}"/>
              </a:ext>
            </a:extLst>
          </p:cNvPr>
          <p:cNvSpPr/>
          <p:nvPr/>
        </p:nvSpPr>
        <p:spPr>
          <a:xfrm>
            <a:off x="-31385" y="409382"/>
            <a:ext cx="24377650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История развития Фонда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B7936DD-4992-4192-95D4-66EEF4C4BBF2}"/>
              </a:ext>
            </a:extLst>
          </p:cNvPr>
          <p:cNvCxnSpPr>
            <a:cxnSpLocks/>
          </p:cNvCxnSpPr>
          <p:nvPr/>
        </p:nvCxnSpPr>
        <p:spPr>
          <a:xfrm flipH="1">
            <a:off x="213360" y="1855514"/>
            <a:ext cx="2416429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gonal Stripe 8">
            <a:extLst>
              <a:ext uri="{FF2B5EF4-FFF2-40B4-BE49-F238E27FC236}">
                <a16:creationId xmlns:a16="http://schemas.microsoft.com/office/drawing/2014/main" id="{9152CB2A-E87C-4352-A784-E0997CE05627}"/>
              </a:ext>
            </a:extLst>
          </p:cNvPr>
          <p:cNvSpPr/>
          <p:nvPr/>
        </p:nvSpPr>
        <p:spPr>
          <a:xfrm rot="13499999">
            <a:off x="20359179" y="5342562"/>
            <a:ext cx="3166946" cy="3166946"/>
          </a:xfrm>
          <a:prstGeom prst="diagStripe">
            <a:avLst>
              <a:gd name="adj" fmla="val 63445"/>
            </a:avLst>
          </a:prstGeom>
          <a:gradFill>
            <a:gsLst>
              <a:gs pos="0">
                <a:scrgbClr r="0" g="0" b="0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rgbClr val="800000"/>
              </a:gs>
              <a:gs pos="0">
                <a:srgbClr val="E60000"/>
              </a:gs>
              <a:gs pos="100000">
                <a:srgbClr val="92000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09D3D0-E7BA-4FF9-A442-1D7E1A78E6E0}"/>
              </a:ext>
            </a:extLst>
          </p:cNvPr>
          <p:cNvSpPr txBox="1"/>
          <p:nvPr/>
        </p:nvSpPr>
        <p:spPr>
          <a:xfrm>
            <a:off x="20944338" y="6926035"/>
            <a:ext cx="1974037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2021</a:t>
            </a:r>
            <a:endParaRPr lang="en-US" sz="4400" b="1" dirty="0">
              <a:solidFill>
                <a:schemeClr val="bg1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B182566-E4B8-4E71-B156-F6108E85742A}"/>
              </a:ext>
            </a:extLst>
          </p:cNvPr>
          <p:cNvSpPr/>
          <p:nvPr/>
        </p:nvSpPr>
        <p:spPr>
          <a:xfrm>
            <a:off x="18051307" y="9404989"/>
            <a:ext cx="6112983" cy="2806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300"/>
              </a:lnSpc>
            </a:pP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Всего профинансировано 9 проектов с общей суммой финансирования более 280 млн руб. </a:t>
            </a:r>
            <a:endParaRPr lang="ru-RU" sz="34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ts val="4300"/>
              </a:lnSpc>
            </a:pPr>
            <a:r>
              <a:rPr lang="ru-RU" sz="3400" b="1" dirty="0">
                <a:solidFill>
                  <a:srgbClr val="00082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endParaRPr lang="en-US" sz="3400" b="1" dirty="0">
              <a:solidFill>
                <a:srgbClr val="000820"/>
              </a:solidFill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049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67200" y="271462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679227"/>
            <a:ext cx="20019012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280160" y="680638"/>
            <a:ext cx="23804873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Программа «Комплектующие изделия»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651434" y="2568001"/>
            <a:ext cx="10370106" cy="4897721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0AE8D0E6-E841-41E4-BC70-C9BDF9E83BE1}"/>
              </a:ext>
            </a:extLst>
          </p:cNvPr>
          <p:cNvSpPr/>
          <p:nvPr/>
        </p:nvSpPr>
        <p:spPr>
          <a:xfrm>
            <a:off x="12435840" y="2568001"/>
            <a:ext cx="10370106" cy="4891393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924290" y="2824378"/>
            <a:ext cx="100076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Область применения:</a:t>
            </a:r>
            <a:endParaRPr lang="ru-RU" sz="3200" b="1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 предназначена для проектов, направленных на организацию и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или модернизацию производства комплектующих изделий, применяемых в составе промышленной продукции, перечисленной в приложении к постановлению Правительства РФ от 17.06.2015 г. № 719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407E4-A2F5-4A6F-8038-73A424B831B3}"/>
              </a:ext>
            </a:extLst>
          </p:cNvPr>
          <p:cNvSpPr/>
          <p:nvPr/>
        </p:nvSpPr>
        <p:spPr>
          <a:xfrm>
            <a:off x="15196819" y="2822597"/>
            <a:ext cx="5991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Основные условия:</a:t>
            </a:r>
            <a:r>
              <a:rPr lang="ru-RU" sz="3200" b="1" dirty="0"/>
              <a:t> </a:t>
            </a:r>
          </a:p>
          <a:p>
            <a:pPr algn="just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705" y="3661543"/>
            <a:ext cx="1298575" cy="1298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14077466" y="3716580"/>
            <a:ext cx="37673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20-100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19255265" y="3772221"/>
            <a:ext cx="340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807" y="3661543"/>
            <a:ext cx="1378202" cy="1254618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203960" y="8337422"/>
            <a:ext cx="23097490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0F1B0B2-E90E-4ACE-AB0D-C954F3BDAB48}"/>
              </a:ext>
            </a:extLst>
          </p:cNvPr>
          <p:cNvCxnSpPr>
            <a:cxnSpLocks/>
          </p:cNvCxnSpPr>
          <p:nvPr/>
        </p:nvCxnSpPr>
        <p:spPr>
          <a:xfrm>
            <a:off x="0" y="9496677"/>
            <a:ext cx="22655689" cy="0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8687057" y="8572773"/>
            <a:ext cx="749756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Дополнительные условия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15376102" y="5133173"/>
            <a:ext cx="5991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первые 3 года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1280" y="5361032"/>
            <a:ext cx="1298574" cy="1298575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10077566" y="10476536"/>
            <a:ext cx="59911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20%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бюджета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проекта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990" y="10704426"/>
            <a:ext cx="1298576" cy="129857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18290343" y="10524448"/>
            <a:ext cx="41953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</a:t>
            </a:r>
          </a:p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ПРОЕКТА: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  25 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750" y="10661426"/>
            <a:ext cx="1298576" cy="1298576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C082616-ED4E-4A84-9765-2401D866D929}"/>
              </a:ext>
            </a:extLst>
          </p:cNvPr>
          <p:cNvSpPr/>
          <p:nvPr/>
        </p:nvSpPr>
        <p:spPr>
          <a:xfrm>
            <a:off x="15349854" y="6333501"/>
            <a:ext cx="760774" cy="70202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1AA0D1-1771-4542-87B7-5EBD45F1A2E6}"/>
              </a:ext>
            </a:extLst>
          </p:cNvPr>
          <p:cNvSpPr txBox="1"/>
          <p:nvPr/>
        </p:nvSpPr>
        <p:spPr>
          <a:xfrm>
            <a:off x="15349854" y="6389199"/>
            <a:ext cx="5731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оставшийся срок</a:t>
            </a:r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B75C96-729C-4DAD-A848-83115645D7C5}"/>
              </a:ext>
            </a:extLst>
          </p:cNvPr>
          <p:cNvSpPr txBox="1"/>
          <p:nvPr/>
        </p:nvSpPr>
        <p:spPr>
          <a:xfrm>
            <a:off x="16098163" y="6189144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</a:t>
            </a:r>
            <a:endParaRPr lang="ru-RU" sz="2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6C42118-0B35-40E2-8D98-CDDC7CFDD52F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940" y="10661426"/>
            <a:ext cx="1298576" cy="1298576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498F8B6-C6A9-4242-9EBD-86B68103382D}"/>
              </a:ext>
            </a:extLst>
          </p:cNvPr>
          <p:cNvSpPr/>
          <p:nvPr/>
        </p:nvSpPr>
        <p:spPr>
          <a:xfrm>
            <a:off x="2971916" y="10457486"/>
            <a:ext cx="49888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ЗАЯВКИ НА РЕГИСТРАЦИЮ РИД: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1 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2944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67200" y="271462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679227"/>
            <a:ext cx="20019012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4265921" y="-148037"/>
            <a:ext cx="20019012" cy="1938992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Программа «Повышение </a:t>
            </a:r>
          </a:p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производительности труда»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651434" y="2568001"/>
            <a:ext cx="10370106" cy="4897721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0AE8D0E6-E841-41E4-BC70-C9BDF9E83BE1}"/>
              </a:ext>
            </a:extLst>
          </p:cNvPr>
          <p:cNvSpPr/>
          <p:nvPr/>
        </p:nvSpPr>
        <p:spPr>
          <a:xfrm>
            <a:off x="12435840" y="2568001"/>
            <a:ext cx="10370106" cy="4891393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924290" y="2824378"/>
            <a:ext cx="100076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Область применения:</a:t>
            </a:r>
            <a:endParaRPr lang="ru-RU" sz="3200" b="1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 предназначена для проектов, направленных на повышение производительности труда на промышленных предприятиях, расположенных в регионах-участниках национального проекта «Производительность труда и поддержка занятости»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407E4-A2F5-4A6F-8038-73A424B831B3}"/>
              </a:ext>
            </a:extLst>
          </p:cNvPr>
          <p:cNvSpPr/>
          <p:nvPr/>
        </p:nvSpPr>
        <p:spPr>
          <a:xfrm>
            <a:off x="15196819" y="2822597"/>
            <a:ext cx="5991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Основные условия:</a:t>
            </a:r>
            <a:r>
              <a:rPr lang="ru-RU" sz="3200" b="1" dirty="0"/>
              <a:t> </a:t>
            </a:r>
          </a:p>
          <a:p>
            <a:pPr algn="just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705" y="3918718"/>
            <a:ext cx="1298575" cy="1298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14077466" y="3973755"/>
            <a:ext cx="37673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20-100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19255265" y="4029396"/>
            <a:ext cx="340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807" y="3918718"/>
            <a:ext cx="1378202" cy="1254618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203960" y="8337422"/>
            <a:ext cx="23097490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0F1B0B2-E90E-4ACE-AB0D-C954F3BDAB48}"/>
              </a:ext>
            </a:extLst>
          </p:cNvPr>
          <p:cNvCxnSpPr>
            <a:cxnSpLocks/>
          </p:cNvCxnSpPr>
          <p:nvPr/>
        </p:nvCxnSpPr>
        <p:spPr>
          <a:xfrm>
            <a:off x="0" y="9496677"/>
            <a:ext cx="22655689" cy="0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8687057" y="8572773"/>
            <a:ext cx="749756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Дополнительные условия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15376102" y="5504648"/>
            <a:ext cx="5991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базовая ставка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1280" y="5732507"/>
            <a:ext cx="1298574" cy="1298575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10849091" y="9990761"/>
            <a:ext cx="59911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20%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бюджета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проекта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515" y="10218651"/>
            <a:ext cx="1298576" cy="129857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19061868" y="10038673"/>
            <a:ext cx="41953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</a:t>
            </a:r>
          </a:p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ПРОЕКТА: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  25 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1275" y="10175651"/>
            <a:ext cx="1298576" cy="12985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6C42118-0B35-40E2-8D98-CDDC7CFDD52F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0" y="10175651"/>
            <a:ext cx="1298576" cy="1298576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498F8B6-C6A9-4242-9EBD-86B68103382D}"/>
              </a:ext>
            </a:extLst>
          </p:cNvPr>
          <p:cNvSpPr/>
          <p:nvPr/>
        </p:nvSpPr>
        <p:spPr>
          <a:xfrm>
            <a:off x="1844913" y="9971711"/>
            <a:ext cx="75468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сертификат АНО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«Федеральный центр компетенций в сфере производительности труда» </a:t>
            </a:r>
          </a:p>
          <a:p>
            <a:pPr algn="ctr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или протокол по созданию производственного потока-образца по итогам работы с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ФЦК или РЦК</a:t>
            </a:r>
          </a:p>
        </p:txBody>
      </p:sp>
    </p:spTree>
    <p:extLst>
      <p:ext uri="{BB962C8B-B14F-4D97-AF65-F5344CB8AC3E}">
        <p14:creationId xmlns:p14="http://schemas.microsoft.com/office/powerpoint/2010/main" val="7755966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67200" y="271462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679227"/>
            <a:ext cx="20019012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280160" y="680638"/>
            <a:ext cx="23804873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Программа «Проекты развития»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651434" y="2568001"/>
            <a:ext cx="10370106" cy="4897721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0AE8D0E6-E841-41E4-BC70-C9BDF9E83BE1}"/>
              </a:ext>
            </a:extLst>
          </p:cNvPr>
          <p:cNvSpPr/>
          <p:nvPr/>
        </p:nvSpPr>
        <p:spPr>
          <a:xfrm>
            <a:off x="12435840" y="1914578"/>
            <a:ext cx="10370106" cy="6337777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960766" y="3338350"/>
            <a:ext cx="100076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Область применения:</a:t>
            </a:r>
          </a:p>
          <a:p>
            <a:pPr algn="ctr"/>
            <a:r>
              <a:rPr lang="ru-RU" sz="40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 предназначена для проектов, направленных на: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ru-RU" sz="40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Импортозамещение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ru-RU" sz="40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Внедрение НДТ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407E4-A2F5-4A6F-8038-73A424B831B3}"/>
              </a:ext>
            </a:extLst>
          </p:cNvPr>
          <p:cNvSpPr/>
          <p:nvPr/>
        </p:nvSpPr>
        <p:spPr>
          <a:xfrm>
            <a:off x="15196819" y="1819705"/>
            <a:ext cx="5991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Основные условия:</a:t>
            </a:r>
            <a:r>
              <a:rPr lang="ru-RU" sz="3200" b="1" dirty="0"/>
              <a:t> </a:t>
            </a:r>
          </a:p>
          <a:p>
            <a:pPr algn="just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699" y="2658651"/>
            <a:ext cx="1298575" cy="1298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14165957" y="2713688"/>
            <a:ext cx="37673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20-100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19255265" y="2769329"/>
            <a:ext cx="340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4292" y="2658651"/>
            <a:ext cx="1378202" cy="1254618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203960" y="8337422"/>
            <a:ext cx="23097490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0F1B0B2-E90E-4ACE-AB0D-C954F3BDAB48}"/>
              </a:ext>
            </a:extLst>
          </p:cNvPr>
          <p:cNvCxnSpPr>
            <a:cxnSpLocks/>
          </p:cNvCxnSpPr>
          <p:nvPr/>
        </p:nvCxnSpPr>
        <p:spPr>
          <a:xfrm>
            <a:off x="0" y="9496677"/>
            <a:ext cx="22655689" cy="0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8687057" y="8572773"/>
            <a:ext cx="749756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Дополнительные условия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15376102" y="4012293"/>
            <a:ext cx="5991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706" y="5559425"/>
            <a:ext cx="1298574" cy="1298575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10077566" y="10476536"/>
            <a:ext cx="59911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5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бюджета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проекта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990" y="10704426"/>
            <a:ext cx="1298576" cy="129857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18290343" y="10524448"/>
            <a:ext cx="41953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</a:t>
            </a:r>
          </a:p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ПРОЕКТА: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  40 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750" y="10661426"/>
            <a:ext cx="1298576" cy="1298576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C082616-ED4E-4A84-9765-2401D866D929}"/>
              </a:ext>
            </a:extLst>
          </p:cNvPr>
          <p:cNvSpPr/>
          <p:nvPr/>
        </p:nvSpPr>
        <p:spPr>
          <a:xfrm>
            <a:off x="14110987" y="4652177"/>
            <a:ext cx="760774" cy="70202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1AA0D1-1771-4542-87B7-5EBD45F1A2E6}"/>
              </a:ext>
            </a:extLst>
          </p:cNvPr>
          <p:cNvSpPr txBox="1"/>
          <p:nvPr/>
        </p:nvSpPr>
        <p:spPr>
          <a:xfrm>
            <a:off x="14110987" y="4707875"/>
            <a:ext cx="5731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базовая ставка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B75C96-729C-4DAD-A848-83115645D7C5}"/>
              </a:ext>
            </a:extLst>
          </p:cNvPr>
          <p:cNvSpPr txBox="1"/>
          <p:nvPr/>
        </p:nvSpPr>
        <p:spPr>
          <a:xfrm>
            <a:off x="14859296" y="4507820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</a:t>
            </a:r>
            <a:endParaRPr lang="ru-RU" sz="2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6C42118-0B35-40E2-8D98-CDDC7CFDD52F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940" y="10661426"/>
            <a:ext cx="1298576" cy="1298576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498F8B6-C6A9-4242-9EBD-86B68103382D}"/>
              </a:ext>
            </a:extLst>
          </p:cNvPr>
          <p:cNvSpPr/>
          <p:nvPr/>
        </p:nvSpPr>
        <p:spPr>
          <a:xfrm>
            <a:off x="2971916" y="10457486"/>
            <a:ext cx="49888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ЗАЯВКИ НА РЕГИСТРАЦИЮ РИД: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1 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026DE680-55C3-4EB1-A1A6-8931ABEF1DF2}"/>
              </a:ext>
            </a:extLst>
          </p:cNvPr>
          <p:cNvSpPr/>
          <p:nvPr/>
        </p:nvSpPr>
        <p:spPr>
          <a:xfrm>
            <a:off x="14110987" y="5444896"/>
            <a:ext cx="760774" cy="70202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7D8EB6-F4FD-4FED-B964-55E030A97574}"/>
              </a:ext>
            </a:extLst>
          </p:cNvPr>
          <p:cNvSpPr txBox="1"/>
          <p:nvPr/>
        </p:nvSpPr>
        <p:spPr>
          <a:xfrm>
            <a:off x="14098497" y="5479168"/>
            <a:ext cx="7935593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первые 3 года при </a:t>
            </a:r>
            <a:r>
              <a:rPr lang="ru-RU" sz="32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бг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, гарантии ВЭБ.РФ, Корпорации МСП или РГО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400607-DA66-48B9-AD30-F08AAF76F64C}"/>
              </a:ext>
            </a:extLst>
          </p:cNvPr>
          <p:cNvSpPr txBox="1"/>
          <p:nvPr/>
        </p:nvSpPr>
        <p:spPr>
          <a:xfrm>
            <a:off x="14859296" y="5300539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</a:t>
            </a:r>
            <a:endParaRPr lang="ru-RU" sz="2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6354F8D1-8625-4353-A23B-7B5BCF82B146}"/>
              </a:ext>
            </a:extLst>
          </p:cNvPr>
          <p:cNvSpPr/>
          <p:nvPr/>
        </p:nvSpPr>
        <p:spPr>
          <a:xfrm>
            <a:off x="14093552" y="6565441"/>
            <a:ext cx="1136546" cy="70202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76A075-B80D-45AF-AA80-1E0DC059721A}"/>
              </a:ext>
            </a:extLst>
          </p:cNvPr>
          <p:cNvSpPr txBox="1"/>
          <p:nvPr/>
        </p:nvSpPr>
        <p:spPr>
          <a:xfrm>
            <a:off x="14093551" y="6621139"/>
            <a:ext cx="793559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при покупке российского оборудования на сумму не менее 50% от суммы займа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37A0C9B-061F-4F89-8097-C09310CC9C7F}"/>
              </a:ext>
            </a:extLst>
          </p:cNvPr>
          <p:cNvSpPr txBox="1"/>
          <p:nvPr/>
        </p:nvSpPr>
        <p:spPr>
          <a:xfrm>
            <a:off x="14841861" y="6421084"/>
            <a:ext cx="144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</a:t>
            </a:r>
            <a:endParaRPr lang="ru-RU" sz="2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124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F9F50C-E692-402B-916C-3791B4FFC9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3961" r="63961"/>
          <a:stretch/>
        </p:blipFill>
        <p:spPr>
          <a:xfrm>
            <a:off x="-4267200" y="271462"/>
            <a:ext cx="7879775" cy="21669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679227"/>
            <a:ext cx="20019012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3423286" y="594913"/>
            <a:ext cx="21205562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Программа «Проекты лесной промышленности»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651434" y="2568001"/>
            <a:ext cx="10370106" cy="4897721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0AE8D0E6-E841-41E4-BC70-C9BDF9E83BE1}"/>
              </a:ext>
            </a:extLst>
          </p:cNvPr>
          <p:cNvSpPr/>
          <p:nvPr/>
        </p:nvSpPr>
        <p:spPr>
          <a:xfrm>
            <a:off x="12435840" y="1914578"/>
            <a:ext cx="10370106" cy="6337777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960766" y="2623975"/>
            <a:ext cx="100076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Область применения:</a:t>
            </a:r>
          </a:p>
          <a:p>
            <a:pPr algn="ctr"/>
            <a:r>
              <a:rPr lang="ru-RU" sz="40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 предназначена для проектов, направленных на модернизацию производственных мощностей для обработки древесины путем приобретения технологического оборудования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407E4-A2F5-4A6F-8038-73A424B831B3}"/>
              </a:ext>
            </a:extLst>
          </p:cNvPr>
          <p:cNvSpPr/>
          <p:nvPr/>
        </p:nvSpPr>
        <p:spPr>
          <a:xfrm>
            <a:off x="15196819" y="1819705"/>
            <a:ext cx="5991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Основные условия:</a:t>
            </a:r>
            <a:r>
              <a:rPr lang="ru-RU" sz="3200" b="1" dirty="0"/>
              <a:t> </a:t>
            </a:r>
          </a:p>
          <a:p>
            <a:pPr algn="just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699" y="2658651"/>
            <a:ext cx="1298575" cy="1298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14165957" y="2713688"/>
            <a:ext cx="37673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20-100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19255265" y="2769329"/>
            <a:ext cx="3400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3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4292" y="2658651"/>
            <a:ext cx="1378202" cy="1254618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203960" y="8337422"/>
            <a:ext cx="23097490" cy="80888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0F1B0B2-E90E-4ACE-AB0D-C954F3BDAB48}"/>
              </a:ext>
            </a:extLst>
          </p:cNvPr>
          <p:cNvCxnSpPr>
            <a:cxnSpLocks/>
          </p:cNvCxnSpPr>
          <p:nvPr/>
        </p:nvCxnSpPr>
        <p:spPr>
          <a:xfrm>
            <a:off x="0" y="9496677"/>
            <a:ext cx="22655689" cy="0"/>
          </a:xfrm>
          <a:prstGeom prst="line">
            <a:avLst/>
          </a:prstGeom>
          <a:ln w="603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8687057" y="8572773"/>
            <a:ext cx="749756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Дополнительные условия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15376102" y="4012293"/>
            <a:ext cx="5991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706" y="5559425"/>
            <a:ext cx="1298574" cy="1298575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10077566" y="10476536"/>
            <a:ext cx="59911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20</a:t>
            </a:r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% 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бюджета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проекта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990" y="10704426"/>
            <a:ext cx="1298576" cy="129857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18290343" y="10524448"/>
            <a:ext cx="41953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</a:t>
            </a:r>
          </a:p>
          <a:p>
            <a:pPr algn="just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ПРОЕКТА: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  25 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750" y="10661426"/>
            <a:ext cx="1298576" cy="1298576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C082616-ED4E-4A84-9765-2401D866D929}"/>
              </a:ext>
            </a:extLst>
          </p:cNvPr>
          <p:cNvSpPr/>
          <p:nvPr/>
        </p:nvSpPr>
        <p:spPr>
          <a:xfrm>
            <a:off x="14110987" y="4652177"/>
            <a:ext cx="760774" cy="70202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1AA0D1-1771-4542-87B7-5EBD45F1A2E6}"/>
              </a:ext>
            </a:extLst>
          </p:cNvPr>
          <p:cNvSpPr txBox="1"/>
          <p:nvPr/>
        </p:nvSpPr>
        <p:spPr>
          <a:xfrm>
            <a:off x="14110987" y="4707875"/>
            <a:ext cx="5731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базовая ставка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B75C96-729C-4DAD-A848-83115645D7C5}"/>
              </a:ext>
            </a:extLst>
          </p:cNvPr>
          <p:cNvSpPr txBox="1"/>
          <p:nvPr/>
        </p:nvSpPr>
        <p:spPr>
          <a:xfrm>
            <a:off x="14859296" y="4507820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</a:t>
            </a:r>
            <a:endParaRPr lang="ru-RU" sz="2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026DE680-55C3-4EB1-A1A6-8931ABEF1DF2}"/>
              </a:ext>
            </a:extLst>
          </p:cNvPr>
          <p:cNvSpPr/>
          <p:nvPr/>
        </p:nvSpPr>
        <p:spPr>
          <a:xfrm>
            <a:off x="14110987" y="5444896"/>
            <a:ext cx="760774" cy="70202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7D8EB6-F4FD-4FED-B964-55E030A97574}"/>
              </a:ext>
            </a:extLst>
          </p:cNvPr>
          <p:cNvSpPr txBox="1"/>
          <p:nvPr/>
        </p:nvSpPr>
        <p:spPr>
          <a:xfrm>
            <a:off x="14098497" y="5479168"/>
            <a:ext cx="7935593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при банковской гарантии и гарантии Корпорации МСП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400607-DA66-48B9-AD30-F08AAF76F64C}"/>
              </a:ext>
            </a:extLst>
          </p:cNvPr>
          <p:cNvSpPr txBox="1"/>
          <p:nvPr/>
        </p:nvSpPr>
        <p:spPr>
          <a:xfrm>
            <a:off x="14859296" y="5300539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</a:t>
            </a:r>
            <a:endParaRPr lang="ru-RU" sz="2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6354F8D1-8625-4353-A23B-7B5BCF82B146}"/>
              </a:ext>
            </a:extLst>
          </p:cNvPr>
          <p:cNvSpPr/>
          <p:nvPr/>
        </p:nvSpPr>
        <p:spPr>
          <a:xfrm>
            <a:off x="14093552" y="6565441"/>
            <a:ext cx="1136546" cy="70202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76A075-B80D-45AF-AA80-1E0DC059721A}"/>
              </a:ext>
            </a:extLst>
          </p:cNvPr>
          <p:cNvSpPr txBox="1"/>
          <p:nvPr/>
        </p:nvSpPr>
        <p:spPr>
          <a:xfrm>
            <a:off x="14093551" y="6621139"/>
            <a:ext cx="793559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при покупке российского оборудования на сумму не менее 50% от суммы займа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37A0C9B-061F-4F89-8097-C09310CC9C7F}"/>
              </a:ext>
            </a:extLst>
          </p:cNvPr>
          <p:cNvSpPr txBox="1"/>
          <p:nvPr/>
        </p:nvSpPr>
        <p:spPr>
          <a:xfrm>
            <a:off x="14841861" y="6421084"/>
            <a:ext cx="144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</a:t>
            </a:r>
            <a:endParaRPr lang="ru-RU" sz="20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C34459-1A07-4531-AAD2-A82185366233}"/>
              </a:ext>
            </a:extLst>
          </p:cNvPr>
          <p:cNvSpPr txBox="1"/>
          <p:nvPr/>
        </p:nvSpPr>
        <p:spPr>
          <a:xfrm>
            <a:off x="2525218" y="10452107"/>
            <a:ext cx="74141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Включен в реестр МСП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Ведет деятельность по ОКВЭД 16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C2B9B6D-D0AE-46D7-954D-22CB77DBBE69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24" y="10704426"/>
            <a:ext cx="1417344" cy="141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015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499617" y="479674"/>
            <a:ext cx="22506176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Займы федерального Фонда</a:t>
            </a:r>
            <a:endParaRPr lang="ru-RU" sz="60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114928" y="2458356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203960" y="2602019"/>
            <a:ext cx="1060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ПРОЕКТЫ РАЗВИТИЯ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07" y="3674620"/>
            <a:ext cx="890610" cy="89061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2729544" y="3627896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50-500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2711275" y="4811615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9" y="4872499"/>
            <a:ext cx="979306" cy="891491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853248" y="3263738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7995839" y="7881201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2579309" y="11222812"/>
            <a:ext cx="8901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  <a:r>
              <a:rPr 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базовая ставка, 1% - первые 3 года при </a:t>
            </a:r>
            <a:r>
              <a:rPr lang="ru-RU" sz="24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бг</a:t>
            </a:r>
            <a:r>
              <a:rPr lang="ru-R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, а также гарантии ВЭБ.РФ, Корпорации МСП или РГО, 1 % при покупке российского оборудования на сумму не менее 50% от суммы займа</a:t>
            </a:r>
            <a:endParaRPr lang="ru-RU" sz="2400" b="1" dirty="0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79" y="11251387"/>
            <a:ext cx="975391" cy="975392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2785519" y="5950814"/>
            <a:ext cx="86953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5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проекта, в том числе за счёт собственных средств / средств акционеров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15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от суммы займа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9" y="6128147"/>
            <a:ext cx="979306" cy="97930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2558131" y="8170926"/>
            <a:ext cx="9094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100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586" y="7955434"/>
            <a:ext cx="975392" cy="9753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73371-97F7-4E61-9385-6A0C316727B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39" r="61039"/>
          <a:stretch/>
        </p:blipFill>
        <p:spPr>
          <a:xfrm>
            <a:off x="-1744986" y="341595"/>
            <a:ext cx="5897892" cy="1752604"/>
          </a:xfrm>
          <a:prstGeom prst="rect">
            <a:avLst/>
          </a:prstGeom>
        </p:spPr>
      </p:pic>
      <p:sp>
        <p:nvSpPr>
          <p:cNvPr id="26" name="Прямоугольник: скругленные противолежащие углы 25">
            <a:extLst>
              <a:ext uri="{FF2B5EF4-FFF2-40B4-BE49-F238E27FC236}">
                <a16:creationId xmlns:a16="http://schemas.microsoft.com/office/drawing/2014/main" id="{3D97AA7B-BEB4-457C-9048-596D9619C748}"/>
              </a:ext>
            </a:extLst>
          </p:cNvPr>
          <p:cNvSpPr/>
          <p:nvPr/>
        </p:nvSpPr>
        <p:spPr>
          <a:xfrm>
            <a:off x="12359886" y="2467663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B94E39-9CE0-4745-B42D-615704975ED7}"/>
              </a:ext>
            </a:extLst>
          </p:cNvPr>
          <p:cNvSpPr/>
          <p:nvPr/>
        </p:nvSpPr>
        <p:spPr>
          <a:xfrm>
            <a:off x="2579309" y="9092302"/>
            <a:ext cx="8901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ЦЕЛЕВОЙ ОБЪЕМ ПРОДАЖ НОВОЙ ПРОДУКЦИИ: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от суммы займа в год, начиная со 2 года серийного производства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840BEC-BCD0-4B32-A526-A5B232C7F20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73" y="9291111"/>
            <a:ext cx="975392" cy="97539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A653E29-6572-4259-BD41-2D1ECEC3293D}"/>
              </a:ext>
            </a:extLst>
          </p:cNvPr>
          <p:cNvSpPr txBox="1"/>
          <p:nvPr/>
        </p:nvSpPr>
        <p:spPr>
          <a:xfrm>
            <a:off x="12457676" y="2502341"/>
            <a:ext cx="1060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СТАНКОСТРОЕНИЕ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B23ACA4E-1F57-46BB-AF56-A0FD2BA40D7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923" y="3674620"/>
            <a:ext cx="890610" cy="89061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D88062D-72AF-48A1-B135-95B3BBB1FADB}"/>
              </a:ext>
            </a:extLst>
          </p:cNvPr>
          <p:cNvSpPr txBox="1"/>
          <p:nvPr/>
        </p:nvSpPr>
        <p:spPr>
          <a:xfrm>
            <a:off x="13983260" y="3825780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50-500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65255FE-EAAA-4683-BD58-19513C53C575}"/>
              </a:ext>
            </a:extLst>
          </p:cNvPr>
          <p:cNvSpPr/>
          <p:nvPr/>
        </p:nvSpPr>
        <p:spPr>
          <a:xfrm>
            <a:off x="13983260" y="4874685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7 лет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2A22932-01C5-4B58-A90B-DD722B03C0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575" y="4870775"/>
            <a:ext cx="979306" cy="891491"/>
          </a:xfrm>
          <a:prstGeom prst="rect">
            <a:avLst/>
          </a:prstGeom>
        </p:spPr>
      </p:pic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7837279-D99F-4431-BD68-1B727BC017F6}"/>
              </a:ext>
            </a:extLst>
          </p:cNvPr>
          <p:cNvCxnSpPr>
            <a:cxnSpLocks/>
          </p:cNvCxnSpPr>
          <p:nvPr/>
        </p:nvCxnSpPr>
        <p:spPr>
          <a:xfrm flipH="1">
            <a:off x="13106964" y="3164060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2E5A893-B95C-4753-9242-5715A2BD8055}"/>
              </a:ext>
            </a:extLst>
          </p:cNvPr>
          <p:cNvSpPr txBox="1"/>
          <p:nvPr/>
        </p:nvSpPr>
        <p:spPr>
          <a:xfrm>
            <a:off x="19249555" y="7781523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36EDED7-4EF5-454A-852A-FB103F841581}"/>
              </a:ext>
            </a:extLst>
          </p:cNvPr>
          <p:cNvSpPr/>
          <p:nvPr/>
        </p:nvSpPr>
        <p:spPr>
          <a:xfrm>
            <a:off x="13833025" y="11437459"/>
            <a:ext cx="8901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первые 3 года;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на оставшийся срок</a:t>
            </a:r>
            <a:endParaRPr lang="ru-RU" sz="3200" b="1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F48046C-0AF9-49A7-929F-09906BC677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895" y="11437459"/>
            <a:ext cx="975391" cy="975392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DF7A2998-0ED9-470D-ABC3-BA5205071CD4}"/>
              </a:ext>
            </a:extLst>
          </p:cNvPr>
          <p:cNvSpPr/>
          <p:nvPr/>
        </p:nvSpPr>
        <p:spPr>
          <a:xfrm>
            <a:off x="13983260" y="5950814"/>
            <a:ext cx="910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          </a:t>
            </a:r>
          </a:p>
          <a:p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             проекта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5751FB8E-A686-4F1E-94EE-90A01BDFBBB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895" y="6158390"/>
            <a:ext cx="979306" cy="979306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E4652AAA-7443-454D-8A14-B5D983B68DC0}"/>
              </a:ext>
            </a:extLst>
          </p:cNvPr>
          <p:cNvSpPr/>
          <p:nvPr/>
        </p:nvSpPr>
        <p:spPr>
          <a:xfrm>
            <a:off x="13772505" y="7588998"/>
            <a:ext cx="9209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62,5 млн руб.</a:t>
            </a:r>
          </a:p>
        </p:txBody>
      </p:sp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824EA894-A5B9-4548-BDD6-7D61BB35D4F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7113" y="7467738"/>
            <a:ext cx="975392" cy="975392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2A1A30E-F6F6-4550-973D-7C0EC263EE64}"/>
              </a:ext>
            </a:extLst>
          </p:cNvPr>
          <p:cNvSpPr/>
          <p:nvPr/>
        </p:nvSpPr>
        <p:spPr>
          <a:xfrm>
            <a:off x="13855312" y="8930826"/>
            <a:ext cx="8901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ЦЕЛЕВОЙ ОБЪЕМ ПРОДАЖ НОВОЙ ПРОДУКЦИИ: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от суммы займа в год, начиная со 2 года серийного производства </a:t>
            </a:r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4155A82D-75A3-42F6-B6F1-D934708EF8B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929" y="9291111"/>
            <a:ext cx="975392" cy="9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600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499617" y="479674"/>
            <a:ext cx="22506176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Займы федерального Фонда</a:t>
            </a:r>
            <a:endParaRPr lang="ru-RU" sz="60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114928" y="2458356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203960" y="2602019"/>
            <a:ext cx="1060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КОМПЛЕКТУЮЩИЕ ИЗДЕЛИЯ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07" y="3674620"/>
            <a:ext cx="890610" cy="89061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2729544" y="3627896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50-500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2711275" y="4811615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9" y="4872499"/>
            <a:ext cx="979306" cy="891491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853248" y="3263738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7995839" y="7881201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2551817" y="11372791"/>
            <a:ext cx="8901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первые 3 года;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на оставшийся срок</a:t>
            </a:r>
            <a:endParaRPr lang="ru-RU" sz="3200" b="1" dirty="0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16" y="11377472"/>
            <a:ext cx="975391" cy="975392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2785519" y="5950814"/>
            <a:ext cx="86953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2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             проекта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9" y="6128147"/>
            <a:ext cx="979306" cy="979306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6A5727B-7882-4004-85A1-4633B00E9B49}"/>
              </a:ext>
            </a:extLst>
          </p:cNvPr>
          <p:cNvSpPr/>
          <p:nvPr/>
        </p:nvSpPr>
        <p:spPr>
          <a:xfrm>
            <a:off x="2500423" y="7583625"/>
            <a:ext cx="9209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62,5 млн руб.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73" y="7467738"/>
            <a:ext cx="975392" cy="9753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73371-97F7-4E61-9385-6A0C316727B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39" r="61039"/>
          <a:stretch/>
        </p:blipFill>
        <p:spPr>
          <a:xfrm>
            <a:off x="-1744986" y="341595"/>
            <a:ext cx="5897892" cy="1752604"/>
          </a:xfrm>
          <a:prstGeom prst="rect">
            <a:avLst/>
          </a:prstGeom>
        </p:spPr>
      </p:pic>
      <p:sp>
        <p:nvSpPr>
          <p:cNvPr id="26" name="Прямоугольник: скругленные противолежащие углы 25">
            <a:extLst>
              <a:ext uri="{FF2B5EF4-FFF2-40B4-BE49-F238E27FC236}">
                <a16:creationId xmlns:a16="http://schemas.microsoft.com/office/drawing/2014/main" id="{3D97AA7B-BEB4-457C-9048-596D9619C748}"/>
              </a:ext>
            </a:extLst>
          </p:cNvPr>
          <p:cNvSpPr/>
          <p:nvPr/>
        </p:nvSpPr>
        <p:spPr>
          <a:xfrm>
            <a:off x="12359886" y="2467663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B94E39-9CE0-4745-B42D-615704975ED7}"/>
              </a:ext>
            </a:extLst>
          </p:cNvPr>
          <p:cNvSpPr/>
          <p:nvPr/>
        </p:nvSpPr>
        <p:spPr>
          <a:xfrm>
            <a:off x="2500423" y="8930826"/>
            <a:ext cx="8901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ЦЕЛЕВОЙ ОБЪЕМ ПРОДАЖ НОВОЙ ПРОДУКЦИИ: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от суммы займа в год, начиная со 2 года серийного производства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840BEC-BCD0-4B32-A526-A5B232C7F20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73" y="9210975"/>
            <a:ext cx="975392" cy="97539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A653E29-6572-4259-BD41-2D1ECEC3293D}"/>
              </a:ext>
            </a:extLst>
          </p:cNvPr>
          <p:cNvSpPr txBox="1"/>
          <p:nvPr/>
        </p:nvSpPr>
        <p:spPr>
          <a:xfrm>
            <a:off x="12457676" y="2502341"/>
            <a:ext cx="1060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КОНВЕРСИЯ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B23ACA4E-1F57-46BB-AF56-A0FD2BA40D7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923" y="3674620"/>
            <a:ext cx="890610" cy="89061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D88062D-72AF-48A1-B135-95B3BBB1FADB}"/>
              </a:ext>
            </a:extLst>
          </p:cNvPr>
          <p:cNvSpPr txBox="1"/>
          <p:nvPr/>
        </p:nvSpPr>
        <p:spPr>
          <a:xfrm>
            <a:off x="13983260" y="3825780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80-750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65255FE-EAAA-4683-BD58-19513C53C575}"/>
              </a:ext>
            </a:extLst>
          </p:cNvPr>
          <p:cNvSpPr/>
          <p:nvPr/>
        </p:nvSpPr>
        <p:spPr>
          <a:xfrm>
            <a:off x="13983260" y="4874685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2A22932-01C5-4B58-A90B-DD722B03C0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575" y="4870775"/>
            <a:ext cx="979306" cy="891491"/>
          </a:xfrm>
          <a:prstGeom prst="rect">
            <a:avLst/>
          </a:prstGeom>
        </p:spPr>
      </p:pic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7837279-D99F-4431-BD68-1B727BC017F6}"/>
              </a:ext>
            </a:extLst>
          </p:cNvPr>
          <p:cNvCxnSpPr>
            <a:cxnSpLocks/>
          </p:cNvCxnSpPr>
          <p:nvPr/>
        </p:nvCxnSpPr>
        <p:spPr>
          <a:xfrm flipH="1">
            <a:off x="13106964" y="3164060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2E5A893-B95C-4753-9242-5715A2BD8055}"/>
              </a:ext>
            </a:extLst>
          </p:cNvPr>
          <p:cNvSpPr txBox="1"/>
          <p:nvPr/>
        </p:nvSpPr>
        <p:spPr>
          <a:xfrm>
            <a:off x="19249555" y="7781523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36EDED7-4EF5-454A-852A-FB103F841581}"/>
              </a:ext>
            </a:extLst>
          </p:cNvPr>
          <p:cNvSpPr/>
          <p:nvPr/>
        </p:nvSpPr>
        <p:spPr>
          <a:xfrm>
            <a:off x="13770997" y="11372791"/>
            <a:ext cx="8901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- первые 3 года;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3% - на оставшийся срок</a:t>
            </a:r>
            <a:endParaRPr lang="ru-RU" sz="3200" b="1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F48046C-0AF9-49A7-929F-09906BC677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895" y="11437459"/>
            <a:ext cx="975391" cy="975392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DF7A2998-0ED9-470D-ABC3-BA5205071CD4}"/>
              </a:ext>
            </a:extLst>
          </p:cNvPr>
          <p:cNvSpPr/>
          <p:nvPr/>
        </p:nvSpPr>
        <p:spPr>
          <a:xfrm>
            <a:off x="13983260" y="5950814"/>
            <a:ext cx="910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бюджета </a:t>
            </a:r>
          </a:p>
          <a:p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             проекта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5751FB8E-A686-4F1E-94EE-90A01BDFBBB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895" y="6158390"/>
            <a:ext cx="979306" cy="979306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E4652AAA-7443-454D-8A14-B5D983B68DC0}"/>
              </a:ext>
            </a:extLst>
          </p:cNvPr>
          <p:cNvSpPr/>
          <p:nvPr/>
        </p:nvSpPr>
        <p:spPr>
          <a:xfrm>
            <a:off x="13830213" y="7588998"/>
            <a:ext cx="9094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100 млн руб.</a:t>
            </a:r>
          </a:p>
        </p:txBody>
      </p:sp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824EA894-A5B9-4548-BDD6-7D61BB35D4F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7113" y="7467738"/>
            <a:ext cx="975392" cy="975392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2A1A30E-F6F6-4550-973D-7C0EC263EE64}"/>
              </a:ext>
            </a:extLst>
          </p:cNvPr>
          <p:cNvSpPr/>
          <p:nvPr/>
        </p:nvSpPr>
        <p:spPr>
          <a:xfrm>
            <a:off x="13855312" y="8930826"/>
            <a:ext cx="8901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ЦЕЛЕВОЙ ОБЪЕМ ПРОДАЖ НОВОЙ ПРОДУКЦИИ: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0%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от суммы займа в год, начиная со 2 года серийного производства </a:t>
            </a:r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4155A82D-75A3-42F6-B6F1-D934708EF8B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929" y="9291111"/>
            <a:ext cx="975392" cy="9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861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: скругленные углы 84">
            <a:extLst>
              <a:ext uri="{FF2B5EF4-FFF2-40B4-BE49-F238E27FC236}">
                <a16:creationId xmlns:a16="http://schemas.microsoft.com/office/drawing/2014/main" id="{2CA9D44C-9A48-4684-A4F3-5D5AF4B2729C}"/>
              </a:ext>
            </a:extLst>
          </p:cNvPr>
          <p:cNvSpPr/>
          <p:nvPr/>
        </p:nvSpPr>
        <p:spPr>
          <a:xfrm>
            <a:off x="12477347" y="9634803"/>
            <a:ext cx="10303116" cy="838501"/>
          </a:xfrm>
          <a:prstGeom prst="roundRect">
            <a:avLst>
              <a:gd name="adj" fmla="val 39292"/>
            </a:avLst>
          </a:prstGeom>
          <a:solidFill>
            <a:schemeClr val="accent6">
              <a:alpha val="50000"/>
            </a:schemeClr>
          </a:solidFill>
          <a:ln w="22225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C51B637-C848-4FC6-8BC0-889E43673D50}"/>
              </a:ext>
            </a:extLst>
          </p:cNvPr>
          <p:cNvCxnSpPr>
            <a:cxnSpLocks/>
          </p:cNvCxnSpPr>
          <p:nvPr/>
        </p:nvCxnSpPr>
        <p:spPr>
          <a:xfrm flipH="1">
            <a:off x="4358638" y="1936402"/>
            <a:ext cx="20019012" cy="80888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A43A92-EE20-4859-95F5-B85C5ECE8CB5}"/>
              </a:ext>
            </a:extLst>
          </p:cNvPr>
          <p:cNvSpPr/>
          <p:nvPr/>
        </p:nvSpPr>
        <p:spPr>
          <a:xfrm>
            <a:off x="1499617" y="479674"/>
            <a:ext cx="22506176" cy="1015663"/>
          </a:xfrm>
          <a:prstGeom prst="rect">
            <a:avLst/>
          </a:prstGeom>
          <a:noFill/>
          <a:effectLst>
            <a:glow rad="901700">
              <a:schemeClr val="accent4">
                <a:lumMod val="50000"/>
                <a:alpha val="59000"/>
              </a:schemeClr>
            </a:glow>
            <a:reflection stA="45000" endPos="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Займы федерального Фонда</a:t>
            </a:r>
            <a:endParaRPr lang="ru-RU" sz="60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Century Gothic" panose="020B050202020202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0C7ACB77-BB76-423A-B013-85B0DE129224}"/>
              </a:ext>
            </a:extLst>
          </p:cNvPr>
          <p:cNvSpPr/>
          <p:nvPr/>
        </p:nvSpPr>
        <p:spPr>
          <a:xfrm>
            <a:off x="1114928" y="2458356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2186F-B624-4177-8E3F-283150E9349F}"/>
              </a:ext>
            </a:extLst>
          </p:cNvPr>
          <p:cNvSpPr txBox="1"/>
          <p:nvPr/>
        </p:nvSpPr>
        <p:spPr>
          <a:xfrm>
            <a:off x="1203960" y="2602019"/>
            <a:ext cx="1060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ЛИЗИНГОВЫЕ ПРОЕКТЫ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200798-00D1-4327-B671-9E9BE13701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07" y="3674620"/>
            <a:ext cx="890610" cy="89061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0E53D7-A8B4-4F01-BE34-C12F2238BCC4}"/>
              </a:ext>
            </a:extLst>
          </p:cNvPr>
          <p:cNvSpPr txBox="1"/>
          <p:nvPr/>
        </p:nvSpPr>
        <p:spPr>
          <a:xfrm>
            <a:off x="2729544" y="3627896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5-500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881DE3-30DD-4907-ACD3-7C931232AB3A}"/>
              </a:ext>
            </a:extLst>
          </p:cNvPr>
          <p:cNvSpPr/>
          <p:nvPr/>
        </p:nvSpPr>
        <p:spPr>
          <a:xfrm>
            <a:off x="2711275" y="4811615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5 лет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2C5A9E-07C6-48D0-8106-9F9EF06375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9" y="4872499"/>
            <a:ext cx="979306" cy="891491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DA9FFE2-D812-453C-8E9C-3E59E0164749}"/>
              </a:ext>
            </a:extLst>
          </p:cNvPr>
          <p:cNvCxnSpPr>
            <a:cxnSpLocks/>
          </p:cNvCxnSpPr>
          <p:nvPr/>
        </p:nvCxnSpPr>
        <p:spPr>
          <a:xfrm flipH="1">
            <a:off x="1853248" y="3263738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D58F78-8E85-47C2-A960-0FF12999A407}"/>
              </a:ext>
            </a:extLst>
          </p:cNvPr>
          <p:cNvSpPr txBox="1"/>
          <p:nvPr/>
        </p:nvSpPr>
        <p:spPr>
          <a:xfrm>
            <a:off x="7995839" y="10969807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8A304F4-846E-4163-8ADE-CEA48404CF2F}"/>
              </a:ext>
            </a:extLst>
          </p:cNvPr>
          <p:cNvSpPr/>
          <p:nvPr/>
        </p:nvSpPr>
        <p:spPr>
          <a:xfrm>
            <a:off x="2729544" y="9108905"/>
            <a:ext cx="8901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1 % для обрабатывающих производств;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3 % для других лизинговых сделок</a:t>
            </a:r>
            <a:endParaRPr lang="ru-RU" sz="3200" b="1" dirty="0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45AFA3C-FB9F-4F24-B9CC-3FCC2625FB3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426" y="8879917"/>
            <a:ext cx="975391" cy="975392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229AEC4-6CD8-4398-BDD1-CF6E8659B79A}"/>
              </a:ext>
            </a:extLst>
          </p:cNvPr>
          <p:cNvSpPr/>
          <p:nvPr/>
        </p:nvSpPr>
        <p:spPr>
          <a:xfrm>
            <a:off x="2729544" y="5884055"/>
            <a:ext cx="86953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до 45 % бюджета проекта для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обрабатывающих производств;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27 % бюджета проекта для</a:t>
            </a:r>
          </a:p>
          <a:p>
            <a:pPr algn="just"/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других лизинговых сделок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BD2711B-F012-4B35-8154-3F7E93F2D3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511" y="5999770"/>
            <a:ext cx="979306" cy="979306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E853076-6250-4CE8-A0F0-F7372F56D46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58" y="11412051"/>
            <a:ext cx="975392" cy="9753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73371-97F7-4E61-9385-6A0C316727B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39" r="61039"/>
          <a:stretch/>
        </p:blipFill>
        <p:spPr>
          <a:xfrm>
            <a:off x="-1744986" y="341595"/>
            <a:ext cx="5897892" cy="1752604"/>
          </a:xfrm>
          <a:prstGeom prst="rect">
            <a:avLst/>
          </a:prstGeom>
        </p:spPr>
      </p:pic>
      <p:sp>
        <p:nvSpPr>
          <p:cNvPr id="26" name="Прямоугольник: скругленные противолежащие углы 25">
            <a:extLst>
              <a:ext uri="{FF2B5EF4-FFF2-40B4-BE49-F238E27FC236}">
                <a16:creationId xmlns:a16="http://schemas.microsoft.com/office/drawing/2014/main" id="{3D97AA7B-BEB4-457C-9048-596D9619C748}"/>
              </a:ext>
            </a:extLst>
          </p:cNvPr>
          <p:cNvSpPr/>
          <p:nvPr/>
        </p:nvSpPr>
        <p:spPr>
          <a:xfrm>
            <a:off x="12359886" y="2467663"/>
            <a:ext cx="10604428" cy="11017320"/>
          </a:xfrm>
          <a:prstGeom prst="round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B94E39-9CE0-4745-B42D-615704975ED7}"/>
              </a:ext>
            </a:extLst>
          </p:cNvPr>
          <p:cNvSpPr/>
          <p:nvPr/>
        </p:nvSpPr>
        <p:spPr>
          <a:xfrm>
            <a:off x="2825959" y="11607359"/>
            <a:ext cx="8901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ЛИЗИНГОВАЯ СДЕЛКА: 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≥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млн руб.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653E29-6572-4259-BD41-2D1ECEC3293D}"/>
              </a:ext>
            </a:extLst>
          </p:cNvPr>
          <p:cNvSpPr txBox="1"/>
          <p:nvPr/>
        </p:nvSpPr>
        <p:spPr>
          <a:xfrm>
            <a:off x="12457676" y="2502341"/>
            <a:ext cx="1060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0820"/>
                </a:solidFill>
                <a:latin typeface="Century Gothic" panose="020B0502020202020204" pitchFamily="34" charset="0"/>
              </a:rPr>
              <a:t>МАРКИРОВКА ЛЕКАРСТВ</a:t>
            </a:r>
          </a:p>
          <a:p>
            <a:pPr algn="just"/>
            <a:endParaRPr lang="ru-RU" sz="4000" b="1" dirty="0">
              <a:solidFill>
                <a:srgbClr val="00082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B23ACA4E-1F57-46BB-AF56-A0FD2BA40D7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923" y="3674620"/>
            <a:ext cx="890610" cy="89061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D88062D-72AF-48A1-B135-95B3BBB1FADB}"/>
              </a:ext>
            </a:extLst>
          </p:cNvPr>
          <p:cNvSpPr txBox="1"/>
          <p:nvPr/>
        </p:nvSpPr>
        <p:spPr>
          <a:xfrm>
            <a:off x="13983260" y="3825780"/>
            <a:ext cx="8751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СУММА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5-50 млн</a:t>
            </a:r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руб.  </a:t>
            </a:r>
          </a:p>
          <a:p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65255FE-EAAA-4683-BD58-19513C53C575}"/>
              </a:ext>
            </a:extLst>
          </p:cNvPr>
          <p:cNvSpPr/>
          <p:nvPr/>
        </p:nvSpPr>
        <p:spPr>
          <a:xfrm>
            <a:off x="13983260" y="5038461"/>
            <a:ext cx="7608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СРОК ЗАЙМА: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 2 лет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2A22932-01C5-4B58-A90B-DD722B03C0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575" y="4870775"/>
            <a:ext cx="979306" cy="891491"/>
          </a:xfrm>
          <a:prstGeom prst="rect">
            <a:avLst/>
          </a:prstGeom>
        </p:spPr>
      </p:pic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7837279-D99F-4431-BD68-1B727BC017F6}"/>
              </a:ext>
            </a:extLst>
          </p:cNvPr>
          <p:cNvCxnSpPr>
            <a:cxnSpLocks/>
          </p:cNvCxnSpPr>
          <p:nvPr/>
        </p:nvCxnSpPr>
        <p:spPr>
          <a:xfrm flipH="1">
            <a:off x="13106964" y="3164060"/>
            <a:ext cx="9866108" cy="0"/>
          </a:xfrm>
          <a:prstGeom prst="line">
            <a:avLst/>
          </a:prstGeom>
          <a:ln w="9842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2E5A893-B95C-4753-9242-5715A2BD8055}"/>
              </a:ext>
            </a:extLst>
          </p:cNvPr>
          <p:cNvSpPr txBox="1"/>
          <p:nvPr/>
        </p:nvSpPr>
        <p:spPr>
          <a:xfrm>
            <a:off x="22102120" y="6636782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36EDED7-4EF5-454A-852A-FB103F841581}"/>
              </a:ext>
            </a:extLst>
          </p:cNvPr>
          <p:cNvSpPr/>
          <p:nvPr/>
        </p:nvSpPr>
        <p:spPr>
          <a:xfrm>
            <a:off x="13983260" y="7339232"/>
            <a:ext cx="8901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ПРОЦЕНТНАЯ СТАВКА: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1% годовых </a:t>
            </a:r>
            <a:endParaRPr lang="ru-RU" sz="3200" b="1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F48046C-0AF9-49A7-929F-09906BC677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5835" y="7234436"/>
            <a:ext cx="975391" cy="975392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DF7A2998-0ED9-470D-ABC3-BA5205071CD4}"/>
              </a:ext>
            </a:extLst>
          </p:cNvPr>
          <p:cNvSpPr/>
          <p:nvPr/>
        </p:nvSpPr>
        <p:spPr>
          <a:xfrm>
            <a:off x="13906425" y="6118998"/>
            <a:ext cx="910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СОФИНАНСИРОВАНИЕ: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не требуется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5751FB8E-A686-4F1E-94EE-90A01BDFBBB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575" y="5995854"/>
            <a:ext cx="979306" cy="979306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E4652AAA-7443-454D-8A14-B5D983B68DC0}"/>
              </a:ext>
            </a:extLst>
          </p:cNvPr>
          <p:cNvSpPr/>
          <p:nvPr/>
        </p:nvSpPr>
        <p:spPr>
          <a:xfrm>
            <a:off x="12477347" y="9749958"/>
            <a:ext cx="10257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ОСОБЕННОСТИ:</a:t>
            </a:r>
          </a:p>
          <a:p>
            <a:pPr algn="ctr"/>
            <a:endParaRPr lang="ru-RU" b="1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405D746-8873-4937-BD8C-A705B4E0437B}"/>
              </a:ext>
            </a:extLst>
          </p:cNvPr>
          <p:cNvSpPr txBox="1"/>
          <p:nvPr/>
        </p:nvSpPr>
        <p:spPr>
          <a:xfrm>
            <a:off x="12752705" y="10611172"/>
            <a:ext cx="965159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Займы предоставляются на целевую закупку специального оборудования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Погашение основного долга начинается со 2 года пользования займом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Единственным доступным видом обеспечения является банковская гарантия </a:t>
            </a:r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88B8AA-77B2-49D3-A0FF-264F5248C04C}"/>
              </a:ext>
            </a:extLst>
          </p:cNvPr>
          <p:cNvSpPr txBox="1"/>
          <p:nvPr/>
        </p:nvSpPr>
        <p:spPr>
          <a:xfrm>
            <a:off x="19402602" y="8630292"/>
            <a:ext cx="1847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7CF875D-1DFF-42B1-83A3-88C324EAAB99}"/>
              </a:ext>
            </a:extLst>
          </p:cNvPr>
          <p:cNvSpPr/>
          <p:nvPr/>
        </p:nvSpPr>
        <p:spPr>
          <a:xfrm>
            <a:off x="14270198" y="8437767"/>
            <a:ext cx="852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ОБЩИЙ БЮДЖЕТ ПРОЕКТА: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 5 млн руб.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3FBEA7E-AA71-4A74-AD5E-D3BB5EA5905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160" y="8316507"/>
            <a:ext cx="975392" cy="9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603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Theme">
  <a:themeElements>
    <a:clrScheme name="Pitch Deck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0E80C9"/>
      </a:accent1>
      <a:accent2>
        <a:srgbClr val="119CF4"/>
      </a:accent2>
      <a:accent3>
        <a:srgbClr val="445469"/>
      </a:accent3>
      <a:accent4>
        <a:srgbClr val="8AC153"/>
      </a:accent4>
      <a:accent5>
        <a:srgbClr val="BAEF69"/>
      </a:accent5>
      <a:accent6>
        <a:srgbClr val="A9A8AB"/>
      </a:accent6>
      <a:hlink>
        <a:srgbClr val="0E80C9"/>
      </a:hlink>
      <a:folHlink>
        <a:srgbClr val="0EA3F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65252</TotalTime>
  <Words>1612</Words>
  <Application>Microsoft Office PowerPoint</Application>
  <PresentationFormat>Произвольный</PresentationFormat>
  <Paragraphs>331</Paragraphs>
  <Slides>16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Malgun Gothic Semilight</vt:lpstr>
      <vt:lpstr>Arial</vt:lpstr>
      <vt:lpstr>Bahnschrift SemiBold</vt:lpstr>
      <vt:lpstr>Calibri</vt:lpstr>
      <vt:lpstr>Calibri Light</vt:lpstr>
      <vt:lpstr>Century Gothic</vt:lpstr>
      <vt:lpstr>Montserrat Light</vt:lpstr>
      <vt:lpstr>Open Sans Light</vt:lpstr>
      <vt:lpstr>Open Sans Regular</vt:lpstr>
      <vt:lpstr>Default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/>
  <dc:creator>User</dc:creator>
  <cp:keywords/>
  <dc:description/>
  <cp:lastModifiedBy>USER</cp:lastModifiedBy>
  <cp:revision>6592</cp:revision>
  <cp:lastPrinted>2019-05-21T11:57:08Z</cp:lastPrinted>
  <dcterms:created xsi:type="dcterms:W3CDTF">2014-11-12T21:47:38Z</dcterms:created>
  <dcterms:modified xsi:type="dcterms:W3CDTF">2021-02-02T14:14:17Z</dcterms:modified>
  <cp:category/>
</cp:coreProperties>
</file>